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35" r:id="rId3"/>
    <p:sldId id="342" r:id="rId4"/>
    <p:sldId id="343" r:id="rId6"/>
    <p:sldId id="336" r:id="rId7"/>
    <p:sldId id="337" r:id="rId8"/>
    <p:sldId id="338" r:id="rId9"/>
    <p:sldId id="339" r:id="rId10"/>
    <p:sldId id="333" r:id="rId11"/>
    <p:sldId id="334" r:id="rId12"/>
    <p:sldId id="340" r:id="rId13"/>
    <p:sldId id="341" r:id="rId14"/>
    <p:sldId id="344"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B33DC-DC38-4D99-AC61-22E213FF2D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2A204-01D3-4594-9FC4-0B512B37B05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CEDFAA-430C-4C25-B04E-B89D8EA75469}"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CEDFAA-430C-4C25-B04E-B89D8EA7546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CEDFAA-430C-4C25-B04E-B89D8EA75469}"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CEDFAA-430C-4C25-B04E-B89D8EA75469}"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CEDFAA-430C-4C25-B04E-B89D8EA75469}"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CEDFAA-430C-4C25-B04E-B89D8EA75469}"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CEDFAA-430C-4C25-B04E-B89D8EA75469}"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CEDFAA-430C-4C25-B04E-B89D8EA75469}"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CEDFAA-430C-4C25-B04E-B89D8EA75469}"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CEDFAA-430C-4C25-B04E-B89D8EA7546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3D9BDFA-C214-449C-A567-711CD10EDF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F7703-A995-4FB1-A3B1-D8E5B640A38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D9BDFA-C214-449C-A567-711CD10EDF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F7703-A995-4FB1-A3B1-D8E5B640A38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D9BDFA-C214-449C-A567-711CD10EDF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F7703-A995-4FB1-A3B1-D8E5B640A38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3"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9"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7"/>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D9BDFA-C214-449C-A567-711CD10EDF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F7703-A995-4FB1-A3B1-D8E5B640A38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3D9BDFA-C214-449C-A567-711CD10EDF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F7703-A995-4FB1-A3B1-D8E5B640A38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3D9BDFA-C214-449C-A567-711CD10EDF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1F7703-A995-4FB1-A3B1-D8E5B640A38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D9BDFA-C214-449C-A567-711CD10EDFB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1F7703-A995-4FB1-A3B1-D8E5B640A38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3D9BDFA-C214-449C-A567-711CD10EDFB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1F7703-A995-4FB1-A3B1-D8E5B640A38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D9BDFA-C214-449C-A567-711CD10EDFB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1F7703-A995-4FB1-A3B1-D8E5B640A38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3D9BDFA-C214-449C-A567-711CD10EDF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1F7703-A995-4FB1-A3B1-D8E5B640A38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3D9BDFA-C214-449C-A567-711CD10EDF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1F7703-A995-4FB1-A3B1-D8E5B640A38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D9BDFA-C214-449C-A567-711CD10EDFB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F7703-A995-4FB1-A3B1-D8E5B640A38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25.jpe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25.jpe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矩形 6"/>
          <p:cNvSpPr>
            <a:spLocks noChangeArrowheads="1"/>
          </p:cNvSpPr>
          <p:nvPr/>
        </p:nvSpPr>
        <p:spPr bwMode="auto">
          <a:xfrm>
            <a:off x="0" y="4902200"/>
            <a:ext cx="12192000" cy="195580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 name="组合 16"/>
          <p:cNvGrpSpPr/>
          <p:nvPr/>
        </p:nvGrpSpPr>
        <p:grpSpPr bwMode="auto">
          <a:xfrm>
            <a:off x="573088" y="6202363"/>
            <a:ext cx="585787" cy="338137"/>
            <a:chOff x="1234" y="0"/>
            <a:chExt cx="586088" cy="338555"/>
          </a:xfrm>
        </p:grpSpPr>
        <p:sp>
          <p:nvSpPr>
            <p:cNvPr id="2062" name="矩形 45"/>
            <p:cNvSpPr>
              <a:spLocks noChangeArrowheads="1"/>
            </p:cNvSpPr>
            <p:nvPr/>
          </p:nvSpPr>
          <p:spPr bwMode="auto">
            <a:xfrm>
              <a:off x="402646" y="0"/>
              <a:ext cx="18467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pic>
          <p:nvPicPr>
            <p:cNvPr id="2063" name="组合 18"/>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4" y="21724"/>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22"/>
          <p:cNvGrpSpPr/>
          <p:nvPr/>
        </p:nvGrpSpPr>
        <p:grpSpPr bwMode="auto">
          <a:xfrm>
            <a:off x="571500" y="5786438"/>
            <a:ext cx="587375" cy="338137"/>
            <a:chOff x="0" y="0"/>
            <a:chExt cx="587956" cy="338555"/>
          </a:xfrm>
        </p:grpSpPr>
        <p:sp>
          <p:nvSpPr>
            <p:cNvPr id="2060" name="矩形 40"/>
            <p:cNvSpPr>
              <a:spLocks noChangeArrowheads="1"/>
            </p:cNvSpPr>
            <p:nvPr/>
          </p:nvSpPr>
          <p:spPr bwMode="auto">
            <a:xfrm>
              <a:off x="403225" y="0"/>
              <a:ext cx="184731"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sp>
          <p:nvSpPr>
            <p:cNvPr id="2061" name="Freeform 102"/>
            <p:cNvSpPr>
              <a:spLocks noEditPoints="1"/>
            </p:cNvSpPr>
            <p:nvPr/>
          </p:nvSpPr>
          <p:spPr bwMode="auto">
            <a:xfrm>
              <a:off x="0" y="19050"/>
              <a:ext cx="300038" cy="298450"/>
            </a:xfrm>
            <a:custGeom>
              <a:avLst/>
              <a:gdLst>
                <a:gd name="T0" fmla="*/ 2147483647 w 837"/>
                <a:gd name="T1" fmla="*/ 0 h 837"/>
                <a:gd name="T2" fmla="*/ 0 w 837"/>
                <a:gd name="T3" fmla="*/ 2147483647 h 837"/>
                <a:gd name="T4" fmla="*/ 2147483647 w 837"/>
                <a:gd name="T5" fmla="*/ 2147483647 h 837"/>
                <a:gd name="T6" fmla="*/ 2147483647 w 837"/>
                <a:gd name="T7" fmla="*/ 2147483647 h 837"/>
                <a:gd name="T8" fmla="*/ 2147483647 w 837"/>
                <a:gd name="T9" fmla="*/ 0 h 837"/>
                <a:gd name="T10" fmla="*/ 2147483647 w 837"/>
                <a:gd name="T11" fmla="*/ 2147483647 h 837"/>
                <a:gd name="T12" fmla="*/ 2147483647 w 837"/>
                <a:gd name="T13" fmla="*/ 2147483647 h 837"/>
                <a:gd name="T14" fmla="*/ 2147483647 w 837"/>
                <a:gd name="T15" fmla="*/ 2147483647 h 837"/>
                <a:gd name="T16" fmla="*/ 2147483647 w 837"/>
                <a:gd name="T17" fmla="*/ 2147483647 h 837"/>
                <a:gd name="T18" fmla="*/ 2147483647 w 837"/>
                <a:gd name="T19" fmla="*/ 2147483647 h 837"/>
                <a:gd name="T20" fmla="*/ 2147483647 w 837"/>
                <a:gd name="T21" fmla="*/ 2147483647 h 837"/>
                <a:gd name="T22" fmla="*/ 2147483647 w 837"/>
                <a:gd name="T23" fmla="*/ 2147483647 h 837"/>
                <a:gd name="T24" fmla="*/ 2147483647 w 837"/>
                <a:gd name="T25" fmla="*/ 2147483647 h 837"/>
                <a:gd name="T26" fmla="*/ 2147483647 w 837"/>
                <a:gd name="T27" fmla="*/ 2147483647 h 837"/>
                <a:gd name="T28" fmla="*/ 2147483647 w 837"/>
                <a:gd name="T29" fmla="*/ 2147483647 h 837"/>
                <a:gd name="T30" fmla="*/ 2147483647 w 837"/>
                <a:gd name="T31" fmla="*/ 2147483647 h 837"/>
                <a:gd name="T32" fmla="*/ 2147483647 w 837"/>
                <a:gd name="T33" fmla="*/ 2147483647 h 837"/>
                <a:gd name="T34" fmla="*/ 2147483647 w 837"/>
                <a:gd name="T35" fmla="*/ 2147483647 h 837"/>
                <a:gd name="T36" fmla="*/ 2147483647 w 837"/>
                <a:gd name="T37" fmla="*/ 2147483647 h 837"/>
                <a:gd name="T38" fmla="*/ 2147483647 w 837"/>
                <a:gd name="T39" fmla="*/ 2147483647 h 837"/>
                <a:gd name="T40" fmla="*/ 2147483647 w 837"/>
                <a:gd name="T41" fmla="*/ 2147483647 h 8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37"/>
                <a:gd name="T64" fmla="*/ 0 h 837"/>
                <a:gd name="T65" fmla="*/ 837 w 837"/>
                <a:gd name="T66" fmla="*/ 837 h 8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37" h="837">
                  <a:moveTo>
                    <a:pt x="418" y="0"/>
                  </a:moveTo>
                  <a:cubicBezTo>
                    <a:pt x="187" y="0"/>
                    <a:pt x="0" y="187"/>
                    <a:pt x="0" y="419"/>
                  </a:cubicBezTo>
                  <a:cubicBezTo>
                    <a:pt x="0" y="650"/>
                    <a:pt x="187" y="837"/>
                    <a:pt x="418" y="837"/>
                  </a:cubicBezTo>
                  <a:cubicBezTo>
                    <a:pt x="650" y="837"/>
                    <a:pt x="837" y="650"/>
                    <a:pt x="837" y="419"/>
                  </a:cubicBezTo>
                  <a:cubicBezTo>
                    <a:pt x="837" y="187"/>
                    <a:pt x="650" y="0"/>
                    <a:pt x="418" y="0"/>
                  </a:cubicBezTo>
                  <a:close/>
                  <a:moveTo>
                    <a:pt x="173" y="583"/>
                  </a:moveTo>
                  <a:cubicBezTo>
                    <a:pt x="121" y="583"/>
                    <a:pt x="121" y="583"/>
                    <a:pt x="121" y="583"/>
                  </a:cubicBezTo>
                  <a:cubicBezTo>
                    <a:pt x="121" y="251"/>
                    <a:pt x="121" y="251"/>
                    <a:pt x="121" y="251"/>
                  </a:cubicBezTo>
                  <a:cubicBezTo>
                    <a:pt x="440" y="251"/>
                    <a:pt x="440" y="251"/>
                    <a:pt x="440" y="251"/>
                  </a:cubicBezTo>
                  <a:cubicBezTo>
                    <a:pt x="490" y="177"/>
                    <a:pt x="490" y="177"/>
                    <a:pt x="490" y="177"/>
                  </a:cubicBezTo>
                  <a:cubicBezTo>
                    <a:pt x="631" y="177"/>
                    <a:pt x="631" y="177"/>
                    <a:pt x="631" y="177"/>
                  </a:cubicBezTo>
                  <a:cubicBezTo>
                    <a:pt x="631" y="251"/>
                    <a:pt x="631" y="251"/>
                    <a:pt x="631" y="251"/>
                  </a:cubicBezTo>
                  <a:cubicBezTo>
                    <a:pt x="631" y="269"/>
                    <a:pt x="631" y="269"/>
                    <a:pt x="631" y="269"/>
                  </a:cubicBezTo>
                  <a:cubicBezTo>
                    <a:pt x="631" y="300"/>
                    <a:pt x="631" y="300"/>
                    <a:pt x="631" y="300"/>
                  </a:cubicBezTo>
                  <a:cubicBezTo>
                    <a:pt x="173" y="300"/>
                    <a:pt x="173" y="300"/>
                    <a:pt x="173" y="300"/>
                  </a:cubicBezTo>
                  <a:lnTo>
                    <a:pt x="173" y="583"/>
                  </a:lnTo>
                  <a:close/>
                  <a:moveTo>
                    <a:pt x="716" y="660"/>
                  </a:moveTo>
                  <a:cubicBezTo>
                    <a:pt x="205" y="660"/>
                    <a:pt x="205" y="660"/>
                    <a:pt x="205" y="660"/>
                  </a:cubicBezTo>
                  <a:cubicBezTo>
                    <a:pt x="205" y="328"/>
                    <a:pt x="205" y="328"/>
                    <a:pt x="205" y="328"/>
                  </a:cubicBezTo>
                  <a:cubicBezTo>
                    <a:pt x="716" y="328"/>
                    <a:pt x="716" y="328"/>
                    <a:pt x="716" y="328"/>
                  </a:cubicBezTo>
                  <a:lnTo>
                    <a:pt x="716" y="6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5" name="组合 25"/>
          <p:cNvGrpSpPr/>
          <p:nvPr/>
        </p:nvGrpSpPr>
        <p:grpSpPr bwMode="auto">
          <a:xfrm>
            <a:off x="573088" y="5387975"/>
            <a:ext cx="585787" cy="338138"/>
            <a:chOff x="1234" y="0"/>
            <a:chExt cx="586092" cy="338553"/>
          </a:xfrm>
        </p:grpSpPr>
        <p:sp>
          <p:nvSpPr>
            <p:cNvPr id="2058" name="矩形 37"/>
            <p:cNvSpPr>
              <a:spLocks noChangeArrowheads="1"/>
            </p:cNvSpPr>
            <p:nvPr/>
          </p:nvSpPr>
          <p:spPr bwMode="auto">
            <a:xfrm>
              <a:off x="402646" y="0"/>
              <a:ext cx="18468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pic>
          <p:nvPicPr>
            <p:cNvPr id="2059" name="组合 2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 y="19247"/>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6" name="文本框 58"/>
          <p:cNvSpPr txBox="1">
            <a:spLocks noChangeArrowheads="1"/>
          </p:cNvSpPr>
          <p:nvPr/>
        </p:nvSpPr>
        <p:spPr bwMode="auto">
          <a:xfrm>
            <a:off x="498475" y="3207385"/>
            <a:ext cx="48990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6000" b="1" dirty="0" smtClean="0">
                <a:solidFill>
                  <a:srgbClr val="9A0000"/>
                </a:solidFill>
                <a:latin typeface="微软雅黑" panose="020B0503020204020204" charset="-122"/>
                <a:ea typeface="微软雅黑" panose="020B0503020204020204" charset="-122"/>
              </a:rPr>
              <a:t>实验方案</a:t>
            </a:r>
            <a:endParaRPr lang="zh-CN" altLang="en-US" sz="6000" b="1" dirty="0" smtClean="0">
              <a:solidFill>
                <a:srgbClr val="9A0000"/>
              </a:solidFill>
              <a:latin typeface="微软雅黑" panose="020B0503020204020204" charset="-122"/>
              <a:ea typeface="微软雅黑" panose="020B0503020204020204" charset="-122"/>
            </a:endParaRPr>
          </a:p>
        </p:txBody>
      </p:sp>
      <p:sp>
        <p:nvSpPr>
          <p:cNvPr id="2057" name="文本框 59"/>
          <p:cNvSpPr txBox="1">
            <a:spLocks noChangeArrowheads="1"/>
          </p:cNvSpPr>
          <p:nvPr/>
        </p:nvSpPr>
        <p:spPr bwMode="auto">
          <a:xfrm>
            <a:off x="350838" y="4370388"/>
            <a:ext cx="62928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600">
                <a:solidFill>
                  <a:schemeClr val="tx1"/>
                </a:solidFill>
                <a:latin typeface="微软雅黑" panose="020B0503020204020204" charset="-122"/>
                <a:ea typeface="微软雅黑" panose="020B0503020204020204" charset="-122"/>
              </a:rPr>
              <a:t>by group 5</a:t>
            </a:r>
            <a:r>
              <a:rPr lang="en-US" altLang="zh-CN" sz="1600">
                <a:solidFill>
                  <a:srgbClr val="9A0000"/>
                </a:solidFill>
                <a:latin typeface="微软雅黑" panose="020B0503020204020204" charset="-122"/>
                <a:ea typeface="微软雅黑" panose="020B0503020204020204" charset="-122"/>
              </a:rPr>
              <a:t> </a:t>
            </a:r>
            <a:r>
              <a:rPr lang="en-US" altLang="zh-CN" sz="1600">
                <a:solidFill>
                  <a:schemeClr val="tx1"/>
                </a:solidFill>
                <a:latin typeface="微软雅黑" panose="020B0503020204020204" charset="-122"/>
                <a:ea typeface="微软雅黑" panose="020B0503020204020204" charset="-122"/>
              </a:rPr>
              <a:t> </a:t>
            </a:r>
            <a:r>
              <a:rPr lang="zh-CN" altLang="en-US" sz="1600">
                <a:solidFill>
                  <a:schemeClr val="tx1"/>
                </a:solidFill>
                <a:latin typeface="微软雅黑" panose="020B0503020204020204" charset="-122"/>
                <a:ea typeface="微软雅黑" panose="020B0503020204020204" charset="-122"/>
              </a:rPr>
              <a:t>朱天翔</a:t>
            </a:r>
            <a:r>
              <a:rPr lang="en-US" altLang="zh-CN" sz="1600">
                <a:solidFill>
                  <a:schemeClr val="tx1"/>
                </a:solidFill>
                <a:latin typeface="微软雅黑" panose="020B0503020204020204" charset="-122"/>
                <a:ea typeface="微软雅黑" panose="020B0503020204020204" charset="-122"/>
              </a:rPr>
              <a:t> </a:t>
            </a:r>
            <a:r>
              <a:rPr lang="zh-CN" altLang="en-US" sz="1600">
                <a:solidFill>
                  <a:schemeClr val="tx1"/>
                </a:solidFill>
                <a:latin typeface="微软雅黑" panose="020B0503020204020204" charset="-122"/>
                <a:ea typeface="微软雅黑" panose="020B0503020204020204" charset="-122"/>
              </a:rPr>
              <a:t>卢浩然</a:t>
            </a:r>
            <a:r>
              <a:rPr lang="en-US" altLang="zh-CN" sz="1600">
                <a:solidFill>
                  <a:schemeClr val="tx1"/>
                </a:solidFill>
                <a:latin typeface="微软雅黑" panose="020B0503020204020204" charset="-122"/>
                <a:ea typeface="微软雅黑" panose="020B0503020204020204" charset="-122"/>
              </a:rPr>
              <a:t> </a:t>
            </a:r>
            <a:r>
              <a:rPr lang="zh-CN" altLang="en-US" sz="1600">
                <a:solidFill>
                  <a:schemeClr val="tx1"/>
                </a:solidFill>
                <a:latin typeface="微软雅黑" panose="020B0503020204020204" charset="-122"/>
                <a:ea typeface="微软雅黑" panose="020B0503020204020204" charset="-122"/>
              </a:rPr>
              <a:t>吴熙楠</a:t>
            </a:r>
            <a:r>
              <a:rPr lang="en-US" altLang="zh-CN" sz="1600">
                <a:solidFill>
                  <a:schemeClr val="tx1"/>
                </a:solidFill>
                <a:latin typeface="微软雅黑" panose="020B0503020204020204" charset="-122"/>
                <a:ea typeface="微软雅黑" panose="020B0503020204020204" charset="-122"/>
              </a:rPr>
              <a:t> </a:t>
            </a:r>
            <a:r>
              <a:rPr lang="zh-CN" altLang="en-US" sz="1600">
                <a:solidFill>
                  <a:schemeClr val="tx1"/>
                </a:solidFill>
                <a:latin typeface="微软雅黑" panose="020B0503020204020204" charset="-122"/>
                <a:ea typeface="微软雅黑" panose="020B0503020204020204" charset="-122"/>
              </a:rPr>
              <a:t>周泽成</a:t>
            </a:r>
            <a:r>
              <a:rPr lang="en-US" altLang="zh-CN" sz="1600">
                <a:solidFill>
                  <a:schemeClr val="tx1"/>
                </a:solidFill>
                <a:latin typeface="微软雅黑" panose="020B0503020204020204" charset="-122"/>
                <a:ea typeface="微软雅黑" panose="020B0503020204020204" charset="-122"/>
              </a:rPr>
              <a:t> </a:t>
            </a:r>
            <a:r>
              <a:rPr lang="zh-CN" altLang="en-US" sz="1600">
                <a:solidFill>
                  <a:schemeClr val="tx1"/>
                </a:solidFill>
                <a:latin typeface="微软雅黑" panose="020B0503020204020204" charset="-122"/>
                <a:ea typeface="微软雅黑" panose="020B0503020204020204" charset="-122"/>
              </a:rPr>
              <a:t>张海鹏</a:t>
            </a:r>
            <a:r>
              <a:rPr lang="en-US" altLang="zh-CN" sz="1600">
                <a:solidFill>
                  <a:schemeClr val="tx1"/>
                </a:solidFill>
                <a:latin typeface="微软雅黑" panose="020B0503020204020204" charset="-122"/>
                <a:ea typeface="微软雅黑" panose="020B0503020204020204" charset="-122"/>
              </a:rPr>
              <a:t>  </a:t>
            </a:r>
            <a:endParaRPr lang="en-US" altLang="zh-CN" sz="1600">
              <a:solidFill>
                <a:schemeClr val="tx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086" y="384017"/>
            <a:ext cx="2921778" cy="820669"/>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6342" y="3195847"/>
            <a:ext cx="5260154" cy="3412704"/>
          </a:xfrm>
          <a:prstGeom prst="rect">
            <a:avLst/>
          </a:prstGeom>
        </p:spPr>
      </p:pic>
      <p:sp>
        <p:nvSpPr>
          <p:cNvPr id="12" name="灯片编号占位符 11"/>
          <p:cNvSpPr>
            <a:spLocks noGrp="1"/>
          </p:cNvSpPr>
          <p:nvPr>
            <p:ph type="sldNum" sz="quarter" idx="12"/>
          </p:nvPr>
        </p:nvSpPr>
        <p:spPr/>
        <p:txBody>
          <a:bodyPr/>
          <a:lstStyle/>
          <a:p>
            <a:fld id="{ABB8F404-4D68-4CF1-A1D1-4545FFCFAAD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磁性</a:t>
            </a:r>
            <a:r>
              <a:rPr lang="en-US" altLang="zh-CN">
                <a:sym typeface="+mn-ea"/>
              </a:rPr>
              <a:t>/</a:t>
            </a:r>
            <a:r>
              <a:rPr>
                <a:sym typeface="+mn-ea"/>
              </a:rPr>
              <a:t>非磁性薄膜：</a:t>
            </a:r>
            <a:r>
              <a:rPr lang="en-US" altLang="zh-CN" dirty="0"/>
              <a:t>MFM</a:t>
            </a:r>
            <a:r>
              <a:rPr lang="zh-CN" altLang="en-US" dirty="0"/>
              <a:t>表征磁性材料</a:t>
            </a:r>
            <a:endParaRPr lang="zh-CN" altLang="en-US"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9" name="灯片编号占位符 2"/>
          <p:cNvSpPr txBox="1"/>
          <p:nvPr/>
        </p:nvSpPr>
        <p:spPr>
          <a:xfrm>
            <a:off x="9005791" y="6394353"/>
            <a:ext cx="2743200" cy="2921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2" name="文本框 31"/>
          <p:cNvSpPr txBox="1"/>
          <p:nvPr/>
        </p:nvSpPr>
        <p:spPr>
          <a:xfrm>
            <a:off x="4679498" y="863129"/>
            <a:ext cx="7220662" cy="2630785"/>
          </a:xfrm>
          <a:prstGeom prst="rect">
            <a:avLst/>
          </a:prstGeom>
          <a:noFill/>
        </p:spPr>
        <p:txBody>
          <a:bodyPr wrap="square">
            <a:spAutoFit/>
          </a:bodyPr>
          <a:lstStyle/>
          <a:p>
            <a:pPr>
              <a:lnSpc>
                <a:spcPct val="150000"/>
              </a:lnSpc>
            </a:pPr>
            <a:r>
              <a:rPr lang="en-US" altLang="zh-CN" sz="2000" dirty="0">
                <a:latin typeface="+mn-ea"/>
                <a:cs typeface="Times New Roman" panose="02020603050405020304" pitchFamily="18" charset="0"/>
                <a:sym typeface="Wingdings" panose="05000000000000000000" pitchFamily="2" charset="2"/>
              </a:rPr>
              <a:t></a:t>
            </a:r>
            <a:r>
              <a:rPr lang="zh-CN" altLang="en-US" sz="2000" b="1" i="0" dirty="0">
                <a:solidFill>
                  <a:srgbClr val="202122"/>
                </a:solidFill>
                <a:effectLst/>
                <a:latin typeface="Arial" panose="020B0604020202020204" pitchFamily="34" charset="0"/>
              </a:rPr>
              <a:t>磁力显微镜</a:t>
            </a:r>
            <a:endParaRPr lang="en-US" altLang="zh-CN" sz="2000"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原子力显微镜的一种</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检测尖端与样品的磁相互作用并用于重构样品表面的磁结构</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b="0" i="0" dirty="0">
                <a:solidFill>
                  <a:srgbClr val="202122"/>
                </a:solidFill>
                <a:effectLst/>
                <a:latin typeface="Arial" panose="020B0604020202020204" pitchFamily="34" charset="0"/>
              </a:rPr>
              <a:t>尖端涂有磁性薄膜，具有高抗磁性，因此在成像期间尖端磁性状态不会改变。</a:t>
            </a:r>
            <a:endParaRPr lang="zh-CN" altLang="en-US" b="0" i="0" dirty="0">
              <a:solidFill>
                <a:srgbClr val="202122"/>
              </a:solidFill>
              <a:effectLst/>
              <a:latin typeface="Arial" panose="020B0604020202020204" pitchFamily="34" charset="0"/>
            </a:endParaRPr>
          </a:p>
          <a:p>
            <a:pPr marL="800100" lvl="1" indent="-342900">
              <a:lnSpc>
                <a:spcPct val="150000"/>
              </a:lnSpc>
              <a:buFont typeface="Wingdings" panose="05000000000000000000" pitchFamily="2" charset="2"/>
              <a:buChar char="ü"/>
            </a:pPr>
            <a:endParaRPr lang="en-US" altLang="zh-CN" sz="2000" dirty="0">
              <a:latin typeface="+mn-ea"/>
              <a:cs typeface="Times New Roman" panose="02020603050405020304" pitchFamily="18" charset="0"/>
              <a:sym typeface="Wingdings" panose="05000000000000000000" pitchFamily="2" charset="2"/>
            </a:endParaRPr>
          </a:p>
        </p:txBody>
      </p:sp>
      <p:sp>
        <p:nvSpPr>
          <p:cNvPr id="11" name="文本框 10"/>
          <p:cNvSpPr txBox="1"/>
          <p:nvPr/>
        </p:nvSpPr>
        <p:spPr>
          <a:xfrm>
            <a:off x="4679498" y="3022211"/>
            <a:ext cx="7220662" cy="3418308"/>
          </a:xfrm>
          <a:prstGeom prst="rect">
            <a:avLst/>
          </a:prstGeom>
          <a:noFill/>
        </p:spPr>
        <p:txBody>
          <a:bodyPr wrap="square">
            <a:spAutoFit/>
          </a:bodyPr>
          <a:lstStyle/>
          <a:p>
            <a:pPr>
              <a:lnSpc>
                <a:spcPct val="150000"/>
              </a:lnSpc>
            </a:pPr>
            <a:r>
              <a:rPr lang="en-US" altLang="zh-CN" dirty="0">
                <a:latin typeface="+mn-ea"/>
                <a:cs typeface="Times New Roman" panose="02020603050405020304" pitchFamily="18" charset="0"/>
                <a:sym typeface="Wingdings" panose="05000000000000000000" pitchFamily="2" charset="2"/>
              </a:rPr>
              <a:t> </a:t>
            </a:r>
            <a:r>
              <a:rPr lang="zh-CN" altLang="en-US" sz="2000" b="1" dirty="0">
                <a:latin typeface="CMR10"/>
                <a:cs typeface="Times New Roman" panose="02020603050405020304" pitchFamily="18" charset="0"/>
                <a:sym typeface="Wingdings" panose="05000000000000000000" pitchFamily="2" charset="2"/>
              </a:rPr>
              <a:t>磁畴</a:t>
            </a:r>
            <a:endParaRPr lang="en-US" altLang="zh-CN" b="1"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铁磁体材料在自发磁化的过程中为降低静磁能而产生分化的方向各异的</a:t>
            </a:r>
            <a:r>
              <a:rPr lang="zh-CN" altLang="en-US" b="1" dirty="0">
                <a:latin typeface="+mn-ea"/>
                <a:cs typeface="Times New Roman" panose="02020603050405020304" pitchFamily="18" charset="0"/>
                <a:sym typeface="Wingdings" panose="05000000000000000000" pitchFamily="2" charset="2"/>
              </a:rPr>
              <a:t>小型磁化区域</a:t>
            </a:r>
            <a:endParaRPr lang="en-US" altLang="zh-CN" b="1"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同一个磁畴内原子磁矩整齐排列</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各个磁畴间的交界面称为磁畴壁</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非磁性材料不存在有序磁畴</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MFM</a:t>
            </a:r>
            <a:r>
              <a:rPr lang="zh-CN" altLang="en-US" dirty="0">
                <a:latin typeface="+mn-ea"/>
                <a:cs typeface="Times New Roman" panose="02020603050405020304" pitchFamily="18" charset="0"/>
                <a:sym typeface="Wingdings" panose="05000000000000000000" pitchFamily="2" charset="2"/>
              </a:rPr>
              <a:t>可以</a:t>
            </a:r>
            <a:r>
              <a:rPr lang="zh-CN" altLang="en-US" b="0" i="0" dirty="0">
                <a:solidFill>
                  <a:srgbClr val="202122"/>
                </a:solidFill>
                <a:effectLst/>
                <a:latin typeface="Arial" panose="020B0604020202020204" pitchFamily="34" charset="0"/>
              </a:rPr>
              <a:t>成像各种磁结构，包括磁畴壁（</a:t>
            </a:r>
            <a:r>
              <a:rPr lang="en-US" altLang="zh-CN" b="0" i="0" dirty="0">
                <a:solidFill>
                  <a:srgbClr val="202122"/>
                </a:solidFill>
                <a:effectLst/>
                <a:latin typeface="Arial" panose="020B0604020202020204" pitchFamily="34" charset="0"/>
              </a:rPr>
              <a:t>Bloch </a:t>
            </a:r>
            <a:r>
              <a:rPr lang="zh-CN" altLang="en-US" b="0" i="0" dirty="0">
                <a:solidFill>
                  <a:srgbClr val="202122"/>
                </a:solidFill>
                <a:effectLst/>
                <a:latin typeface="Arial" panose="020B0604020202020204" pitchFamily="34" charset="0"/>
              </a:rPr>
              <a:t>和 </a:t>
            </a:r>
            <a:r>
              <a:rPr lang="en-US" altLang="zh-CN" b="0" i="0" dirty="0">
                <a:solidFill>
                  <a:srgbClr val="202122"/>
                </a:solidFill>
                <a:effectLst/>
                <a:latin typeface="Arial" panose="020B0604020202020204" pitchFamily="34" charset="0"/>
              </a:rPr>
              <a:t>Neel</a:t>
            </a:r>
            <a:r>
              <a:rPr lang="zh-CN" altLang="en-US" b="0" i="0" dirty="0">
                <a:solidFill>
                  <a:srgbClr val="202122"/>
                </a:solidFill>
                <a:effectLst/>
                <a:latin typeface="Arial" panose="020B0604020202020204" pitchFamily="34" charset="0"/>
              </a:rPr>
              <a:t>）、闭合畴（斯格明子）等，进而表征磁性</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非磁性材料的成分变化</a:t>
            </a:r>
            <a:endParaRPr lang="en-US" altLang="zh-CN" b="0" i="0" dirty="0">
              <a:solidFill>
                <a:srgbClr val="202122"/>
              </a:solidFill>
              <a:effectLst/>
              <a:latin typeface="Arial" panose="020B0604020202020204" pitchFamily="34"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8300" y="2982139"/>
            <a:ext cx="3687844" cy="2765883"/>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474997" y="5748022"/>
            <a:ext cx="4204501" cy="646331"/>
          </a:xfrm>
          <a:prstGeom prst="rect">
            <a:avLst/>
          </a:prstGeom>
          <a:noFill/>
        </p:spPr>
        <p:txBody>
          <a:bodyPr wrap="square">
            <a:spAutoFit/>
          </a:bodyPr>
          <a:lstStyle/>
          <a:p>
            <a:r>
              <a:rPr lang="zh-CN" altLang="en-US" b="0" i="0" dirty="0">
                <a:solidFill>
                  <a:srgbClr val="202122"/>
                </a:solidFill>
                <a:effectLst/>
                <a:latin typeface="Arial" panose="020B0604020202020204" pitchFamily="34" charset="0"/>
              </a:rPr>
              <a:t>磁性薄膜的法拉第效应图像（左）和 </a:t>
            </a:r>
            <a:r>
              <a:rPr lang="en-US" altLang="zh-CN" b="0" i="0" dirty="0">
                <a:solidFill>
                  <a:srgbClr val="202122"/>
                </a:solidFill>
                <a:effectLst/>
                <a:latin typeface="Arial" panose="020B0604020202020204" pitchFamily="34" charset="0"/>
              </a:rPr>
              <a:t>MFM </a:t>
            </a:r>
            <a:r>
              <a:rPr lang="zh-CN" altLang="en-US" b="0" i="0" dirty="0">
                <a:solidFill>
                  <a:srgbClr val="202122"/>
                </a:solidFill>
                <a:effectLst/>
                <a:latin typeface="Arial" panose="020B0604020202020204" pitchFamily="34" charset="0"/>
              </a:rPr>
              <a:t>图像（插图，右下）的比较</a:t>
            </a:r>
            <a:endParaRPr lang="zh-CN" altLang="en-US" dirty="0"/>
          </a:p>
        </p:txBody>
      </p:sp>
      <p:pic>
        <p:nvPicPr>
          <p:cNvPr id="1028" name="Picture 4" descr="磁力显微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00" y="960214"/>
            <a:ext cx="3687843" cy="29103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磁性</a:t>
            </a:r>
            <a:r>
              <a:rPr lang="en-US" altLang="zh-CN">
                <a:sym typeface="+mn-ea"/>
              </a:rPr>
              <a:t>/</a:t>
            </a:r>
            <a:r>
              <a:rPr>
                <a:sym typeface="+mn-ea"/>
              </a:rPr>
              <a:t>非磁性薄膜：</a:t>
            </a:r>
            <a:r>
              <a:rPr lang="en-US" altLang="zh-CN" dirty="0"/>
              <a:t>MFM</a:t>
            </a:r>
            <a:r>
              <a:rPr lang="zh-CN" altLang="en-US" dirty="0"/>
              <a:t>表征磁性材料</a:t>
            </a:r>
            <a:endParaRPr lang="zh-CN" altLang="en-US"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9" name="灯片编号占位符 2"/>
          <p:cNvSpPr txBox="1"/>
          <p:nvPr/>
        </p:nvSpPr>
        <p:spPr>
          <a:xfrm>
            <a:off x="9005791" y="6394353"/>
            <a:ext cx="2743200" cy="2921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2" name="文本框 31"/>
          <p:cNvSpPr txBox="1"/>
          <p:nvPr/>
        </p:nvSpPr>
        <p:spPr>
          <a:xfrm>
            <a:off x="4679498" y="863129"/>
            <a:ext cx="7220662" cy="1758302"/>
          </a:xfrm>
          <a:prstGeom prst="rect">
            <a:avLst/>
          </a:prstGeom>
          <a:noFill/>
        </p:spPr>
        <p:txBody>
          <a:bodyPr wrap="square">
            <a:spAutoFit/>
          </a:bodyPr>
          <a:lstStyle/>
          <a:p>
            <a:pPr>
              <a:lnSpc>
                <a:spcPct val="150000"/>
              </a:lnSpc>
            </a:pPr>
            <a:r>
              <a:rPr lang="en-US" altLang="zh-CN" sz="2000" dirty="0">
                <a:latin typeface="+mn-ea"/>
                <a:cs typeface="Times New Roman" panose="02020603050405020304" pitchFamily="18" charset="0"/>
                <a:sym typeface="Wingdings" panose="05000000000000000000" pitchFamily="2" charset="2"/>
              </a:rPr>
              <a:t></a:t>
            </a:r>
            <a:r>
              <a:rPr lang="zh-CN" altLang="en-US" sz="2000" b="1" dirty="0">
                <a:solidFill>
                  <a:srgbClr val="202122"/>
                </a:solidFill>
                <a:latin typeface="Arial" panose="020B0604020202020204" pitchFamily="34" charset="0"/>
                <a:cs typeface="Times New Roman" panose="02020603050405020304" pitchFamily="18" charset="0"/>
                <a:sym typeface="Wingdings" panose="05000000000000000000" pitchFamily="2" charset="2"/>
              </a:rPr>
              <a:t>实验方法</a:t>
            </a:r>
            <a:endParaRPr lang="en-US" altLang="zh-CN" sz="2000"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用</a:t>
            </a:r>
            <a:r>
              <a:rPr lang="en-US" altLang="zh-CN" dirty="0">
                <a:latin typeface="+mn-ea"/>
                <a:cs typeface="Times New Roman" panose="02020603050405020304" pitchFamily="18" charset="0"/>
                <a:sym typeface="Wingdings" panose="05000000000000000000" pitchFamily="2" charset="2"/>
              </a:rPr>
              <a:t>FIB</a:t>
            </a:r>
            <a:r>
              <a:rPr lang="zh-CN" altLang="en-US" dirty="0">
                <a:latin typeface="+mn-ea"/>
                <a:cs typeface="Times New Roman" panose="02020603050405020304" pitchFamily="18" charset="0"/>
                <a:sym typeface="Wingdings" panose="05000000000000000000" pitchFamily="2" charset="2"/>
              </a:rPr>
              <a:t>获得样品截面</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b="0" i="0" dirty="0">
                <a:solidFill>
                  <a:srgbClr val="202122"/>
                </a:solidFill>
                <a:effectLst/>
                <a:latin typeface="Arial" panose="020B0604020202020204" pitchFamily="34" charset="0"/>
              </a:rPr>
              <a:t>测量每条扫描线的地形轮廓，将尖端靠近样品进行 </a:t>
            </a:r>
            <a:r>
              <a:rPr lang="en-US" altLang="zh-CN" dirty="0">
                <a:solidFill>
                  <a:srgbClr val="202122"/>
                </a:solidFill>
                <a:latin typeface="Arial" panose="020B0604020202020204" pitchFamily="34" charset="0"/>
              </a:rPr>
              <a:t>MF</a:t>
            </a:r>
            <a:r>
              <a:rPr lang="en-US" altLang="zh-CN" b="0" i="0" dirty="0">
                <a:solidFill>
                  <a:srgbClr val="202122"/>
                </a:solidFill>
                <a:effectLst/>
                <a:latin typeface="Arial" panose="020B0604020202020204" pitchFamily="34" charset="0"/>
              </a:rPr>
              <a:t>M </a:t>
            </a:r>
            <a:r>
              <a:rPr lang="zh-CN" altLang="en-US" b="0" i="0" dirty="0">
                <a:solidFill>
                  <a:srgbClr val="202122"/>
                </a:solidFill>
                <a:effectLst/>
                <a:latin typeface="Arial" panose="020B0604020202020204" pitchFamily="34" charset="0"/>
              </a:rPr>
              <a:t>测量</a:t>
            </a:r>
            <a:endParaRPr lang="en-US" altLang="zh-CN" b="0" i="0" dirty="0">
              <a:solidFill>
                <a:srgbClr val="202122"/>
              </a:solidFill>
              <a:effectLst/>
              <a:latin typeface="Arial" panose="020B0604020202020204" pitchFamily="34" charset="0"/>
            </a:endParaRPr>
          </a:p>
          <a:p>
            <a:pPr marL="800100" lvl="1" indent="-342900">
              <a:lnSpc>
                <a:spcPct val="150000"/>
              </a:lnSpc>
              <a:buFont typeface="Wingdings" panose="05000000000000000000" pitchFamily="2" charset="2"/>
              <a:buChar char="ü"/>
            </a:pPr>
            <a:r>
              <a:rPr lang="zh-CN" altLang="en-US" b="0" i="0" dirty="0">
                <a:solidFill>
                  <a:srgbClr val="202122"/>
                </a:solidFill>
                <a:effectLst/>
                <a:latin typeface="Arial" panose="020B0604020202020204" pitchFamily="34" charset="0"/>
              </a:rPr>
              <a:t>将磁化的尖端抬离样品更远的地方，</a:t>
            </a:r>
            <a:r>
              <a:rPr lang="zh-CN" altLang="en-US" dirty="0">
                <a:solidFill>
                  <a:srgbClr val="202122"/>
                </a:solidFill>
                <a:latin typeface="Arial" panose="020B0604020202020204" pitchFamily="34" charset="0"/>
              </a:rPr>
              <a:t>二次扫描提取磁信号</a:t>
            </a:r>
            <a:endParaRPr lang="en-US" altLang="zh-CN" dirty="0">
              <a:latin typeface="+mn-ea"/>
              <a:cs typeface="Times New Roman" panose="02020603050405020304" pitchFamily="18" charset="0"/>
              <a:sym typeface="Wingdings" panose="05000000000000000000" pitchFamily="2" charset="2"/>
            </a:endParaRPr>
          </a:p>
        </p:txBody>
      </p:sp>
      <p:sp>
        <p:nvSpPr>
          <p:cNvPr id="11" name="文本框 10"/>
          <p:cNvSpPr txBox="1"/>
          <p:nvPr/>
        </p:nvSpPr>
        <p:spPr>
          <a:xfrm>
            <a:off x="4679498" y="2877694"/>
            <a:ext cx="7220662" cy="1756315"/>
          </a:xfrm>
          <a:prstGeom prst="rect">
            <a:avLst/>
          </a:prstGeom>
          <a:noFill/>
        </p:spPr>
        <p:txBody>
          <a:bodyPr wrap="square">
            <a:spAutoFit/>
          </a:bodyPr>
          <a:lstStyle/>
          <a:p>
            <a:pPr>
              <a:lnSpc>
                <a:spcPct val="150000"/>
              </a:lnSpc>
            </a:pPr>
            <a:r>
              <a:rPr lang="en-US" altLang="zh-CN" dirty="0">
                <a:latin typeface="+mn-ea"/>
                <a:cs typeface="Times New Roman" panose="02020603050405020304" pitchFamily="18" charset="0"/>
                <a:sym typeface="Wingdings" panose="05000000000000000000" pitchFamily="2" charset="2"/>
              </a:rPr>
              <a:t> </a:t>
            </a:r>
            <a:r>
              <a:rPr lang="zh-CN" altLang="en-US" sz="2000" b="1" dirty="0">
                <a:latin typeface="CMR10"/>
                <a:cs typeface="Times New Roman" panose="02020603050405020304" pitchFamily="18" charset="0"/>
                <a:sym typeface="Wingdings" panose="05000000000000000000" pitchFamily="2" charset="2"/>
              </a:rPr>
              <a:t>优势</a:t>
            </a:r>
            <a:endParaRPr lang="en-US" altLang="zh-CN" b="1"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b="0" i="0" dirty="0">
                <a:solidFill>
                  <a:srgbClr val="202122"/>
                </a:solidFill>
                <a:effectLst/>
                <a:latin typeface="Arial" panose="020B0604020202020204" pitchFamily="34" charset="0"/>
              </a:rPr>
              <a:t>测量对晶格或结构是非破坏性的</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b="0" i="0" dirty="0">
                <a:solidFill>
                  <a:srgbClr val="202122"/>
                </a:solidFill>
                <a:effectLst/>
                <a:latin typeface="Arial" panose="020B0604020202020204" pitchFamily="34" charset="0"/>
              </a:rPr>
              <a:t>长程磁相互作用对表面污染不敏感</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空间分辨率高（最先进的</a:t>
            </a:r>
            <a:r>
              <a:rPr lang="en-US" altLang="zh-CN" dirty="0">
                <a:solidFill>
                  <a:srgbClr val="202122"/>
                </a:solidFill>
                <a:latin typeface="Arial" panose="020B0604020202020204" pitchFamily="34" charset="0"/>
                <a:cs typeface="Times New Roman" panose="02020603050405020304" pitchFamily="18" charset="0"/>
                <a:sym typeface="Wingdings" panose="05000000000000000000" pitchFamily="2" charset="2"/>
              </a:rPr>
              <a:t>JS MFM</a:t>
            </a: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分辨率小于</a:t>
            </a:r>
            <a:r>
              <a:rPr lang="en-US" altLang="zh-CN" dirty="0">
                <a:solidFill>
                  <a:srgbClr val="202122"/>
                </a:solidFill>
                <a:latin typeface="Arial" panose="020B0604020202020204" pitchFamily="34" charset="0"/>
                <a:cs typeface="Times New Roman" panose="02020603050405020304" pitchFamily="18" charset="0"/>
                <a:sym typeface="Wingdings" panose="05000000000000000000" pitchFamily="2" charset="2"/>
              </a:rPr>
              <a:t>10nm</a:t>
            </a: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a:t>
            </a:r>
            <a:endParaRPr lang="en-US" altLang="zh-CN" dirty="0">
              <a:latin typeface="+mn-ea"/>
              <a:cs typeface="Times New Roman" panose="02020603050405020304" pitchFamily="18" charset="0"/>
              <a:sym typeface="Wingdings" panose="05000000000000000000" pitchFamily="2" charset="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8300" y="2982139"/>
            <a:ext cx="3687844" cy="2765883"/>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474997" y="5748022"/>
            <a:ext cx="4204501" cy="646331"/>
          </a:xfrm>
          <a:prstGeom prst="rect">
            <a:avLst/>
          </a:prstGeom>
          <a:noFill/>
        </p:spPr>
        <p:txBody>
          <a:bodyPr wrap="square">
            <a:spAutoFit/>
          </a:bodyPr>
          <a:lstStyle/>
          <a:p>
            <a:r>
              <a:rPr lang="zh-CN" altLang="en-US" b="0" i="0" dirty="0">
                <a:solidFill>
                  <a:srgbClr val="202122"/>
                </a:solidFill>
                <a:effectLst/>
                <a:latin typeface="Arial" panose="020B0604020202020204" pitchFamily="34" charset="0"/>
              </a:rPr>
              <a:t>磁性薄膜的法拉第效应图像（左）和 </a:t>
            </a:r>
            <a:r>
              <a:rPr lang="en-US" altLang="zh-CN" b="0" i="0" dirty="0">
                <a:solidFill>
                  <a:srgbClr val="202122"/>
                </a:solidFill>
                <a:effectLst/>
                <a:latin typeface="Arial" panose="020B0604020202020204" pitchFamily="34" charset="0"/>
              </a:rPr>
              <a:t>MFM </a:t>
            </a:r>
            <a:r>
              <a:rPr lang="zh-CN" altLang="en-US" b="0" i="0" dirty="0">
                <a:solidFill>
                  <a:srgbClr val="202122"/>
                </a:solidFill>
                <a:effectLst/>
                <a:latin typeface="Arial" panose="020B0604020202020204" pitchFamily="34" charset="0"/>
              </a:rPr>
              <a:t>图像（插图，右下）的比较</a:t>
            </a:r>
            <a:endParaRPr lang="zh-CN" altLang="en-US" dirty="0"/>
          </a:p>
        </p:txBody>
      </p:sp>
      <p:pic>
        <p:nvPicPr>
          <p:cNvPr id="1028" name="Picture 4" descr="磁力显微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00" y="960214"/>
            <a:ext cx="3687843" cy="2910377"/>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4679498" y="4638038"/>
            <a:ext cx="7220662" cy="1758302"/>
          </a:xfrm>
          <a:prstGeom prst="rect">
            <a:avLst/>
          </a:prstGeom>
          <a:noFill/>
        </p:spPr>
        <p:txBody>
          <a:bodyPr wrap="square">
            <a:spAutoFit/>
          </a:bodyPr>
          <a:lstStyle/>
          <a:p>
            <a:pPr>
              <a:lnSpc>
                <a:spcPct val="150000"/>
              </a:lnSpc>
            </a:pPr>
            <a:r>
              <a:rPr lang="en-US" altLang="zh-CN" dirty="0">
                <a:latin typeface="+mn-ea"/>
                <a:cs typeface="Times New Roman" panose="02020603050405020304" pitchFamily="18" charset="0"/>
                <a:sym typeface="Wingdings" panose="05000000000000000000" pitchFamily="2" charset="2"/>
              </a:rPr>
              <a:t> </a:t>
            </a:r>
            <a:r>
              <a:rPr lang="zh-CN" altLang="en-US" sz="2000" b="1" dirty="0">
                <a:latin typeface="CMR10"/>
                <a:cs typeface="Times New Roman" panose="02020603050405020304" pitchFamily="18" charset="0"/>
                <a:sym typeface="Wingdings" panose="05000000000000000000" pitchFamily="2" charset="2"/>
              </a:rPr>
              <a:t>经费预算</a:t>
            </a:r>
            <a:endParaRPr lang="en-US" altLang="zh-CN" b="1"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地点：理科二号楼</a:t>
            </a:r>
            <a:r>
              <a:rPr lang="en-US" altLang="zh-CN" dirty="0">
                <a:latin typeface="+mn-ea"/>
                <a:cs typeface="Times New Roman" panose="02020603050405020304" pitchFamily="18" charset="0"/>
                <a:sym typeface="Wingdings" panose="05000000000000000000" pitchFamily="2" charset="2"/>
              </a:rPr>
              <a:t>2715</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型号：</a:t>
            </a:r>
            <a:r>
              <a:rPr lang="en-US" altLang="zh-CN" b="0" i="0" dirty="0">
                <a:solidFill>
                  <a:srgbClr val="333333"/>
                </a:solidFill>
                <a:effectLst/>
                <a:latin typeface="Helvetica Neue"/>
              </a:rPr>
              <a:t>BRUKER DIMENSION ICON03040155</a:t>
            </a:r>
            <a:endParaRPr lang="en-US" altLang="zh-CN" b="0" i="0" dirty="0">
              <a:solidFill>
                <a:srgbClr val="333333"/>
              </a:solidFill>
              <a:effectLst/>
              <a:latin typeface="Helvetica Neue"/>
            </a:endParaRPr>
          </a:p>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600</a:t>
            </a:r>
            <a:r>
              <a:rPr lang="zh-CN" altLang="en-US" dirty="0">
                <a:latin typeface="+mn-ea"/>
                <a:cs typeface="Times New Roman" panose="02020603050405020304" pitchFamily="18" charset="0"/>
                <a:sym typeface="Wingdings" panose="05000000000000000000" pitchFamily="2" charset="2"/>
              </a:rPr>
              <a:t>元</a:t>
            </a:r>
            <a:r>
              <a:rPr lang="en-US" altLang="zh-CN">
                <a:latin typeface="+mn-ea"/>
                <a:cs typeface="Times New Roman" panose="02020603050405020304" pitchFamily="18" charset="0"/>
                <a:sym typeface="Wingdings" panose="05000000000000000000" pitchFamily="2" charset="2"/>
              </a:rPr>
              <a:t>/h</a:t>
            </a:r>
            <a:endParaRPr lang="en-US" altLang="zh-CN" dirty="0">
              <a:latin typeface="+mn-ea"/>
              <a:cs typeface="Times New Roman" panose="02020603050405020304" pitchFamily="18" charset="0"/>
              <a:sym typeface="Wingdings" panose="05000000000000000000" pitchFamily="2" charset="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矩形 6"/>
          <p:cNvSpPr>
            <a:spLocks noChangeArrowheads="1"/>
          </p:cNvSpPr>
          <p:nvPr/>
        </p:nvSpPr>
        <p:spPr bwMode="auto">
          <a:xfrm>
            <a:off x="0" y="4902200"/>
            <a:ext cx="12192000" cy="195580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 name="组合 16"/>
          <p:cNvGrpSpPr/>
          <p:nvPr/>
        </p:nvGrpSpPr>
        <p:grpSpPr bwMode="auto">
          <a:xfrm>
            <a:off x="573088" y="6202363"/>
            <a:ext cx="585787" cy="338137"/>
            <a:chOff x="1234" y="0"/>
            <a:chExt cx="586088" cy="338555"/>
          </a:xfrm>
        </p:grpSpPr>
        <p:sp>
          <p:nvSpPr>
            <p:cNvPr id="2062" name="矩形 45"/>
            <p:cNvSpPr>
              <a:spLocks noChangeArrowheads="1"/>
            </p:cNvSpPr>
            <p:nvPr/>
          </p:nvSpPr>
          <p:spPr bwMode="auto">
            <a:xfrm>
              <a:off x="402646" y="0"/>
              <a:ext cx="18467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pic>
          <p:nvPicPr>
            <p:cNvPr id="2063" name="组合 18"/>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4" y="21724"/>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22"/>
          <p:cNvGrpSpPr/>
          <p:nvPr/>
        </p:nvGrpSpPr>
        <p:grpSpPr bwMode="auto">
          <a:xfrm>
            <a:off x="571500" y="5786438"/>
            <a:ext cx="587375" cy="338137"/>
            <a:chOff x="0" y="0"/>
            <a:chExt cx="587956" cy="338555"/>
          </a:xfrm>
        </p:grpSpPr>
        <p:sp>
          <p:nvSpPr>
            <p:cNvPr id="2060" name="矩形 40"/>
            <p:cNvSpPr>
              <a:spLocks noChangeArrowheads="1"/>
            </p:cNvSpPr>
            <p:nvPr/>
          </p:nvSpPr>
          <p:spPr bwMode="auto">
            <a:xfrm>
              <a:off x="403225" y="0"/>
              <a:ext cx="184731"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sp>
          <p:nvSpPr>
            <p:cNvPr id="2061" name="Freeform 102"/>
            <p:cNvSpPr>
              <a:spLocks noEditPoints="1"/>
            </p:cNvSpPr>
            <p:nvPr/>
          </p:nvSpPr>
          <p:spPr bwMode="auto">
            <a:xfrm>
              <a:off x="0" y="19050"/>
              <a:ext cx="300038" cy="298450"/>
            </a:xfrm>
            <a:custGeom>
              <a:avLst/>
              <a:gdLst>
                <a:gd name="T0" fmla="*/ 2147483647 w 837"/>
                <a:gd name="T1" fmla="*/ 0 h 837"/>
                <a:gd name="T2" fmla="*/ 0 w 837"/>
                <a:gd name="T3" fmla="*/ 2147483647 h 837"/>
                <a:gd name="T4" fmla="*/ 2147483647 w 837"/>
                <a:gd name="T5" fmla="*/ 2147483647 h 837"/>
                <a:gd name="T6" fmla="*/ 2147483647 w 837"/>
                <a:gd name="T7" fmla="*/ 2147483647 h 837"/>
                <a:gd name="T8" fmla="*/ 2147483647 w 837"/>
                <a:gd name="T9" fmla="*/ 0 h 837"/>
                <a:gd name="T10" fmla="*/ 2147483647 w 837"/>
                <a:gd name="T11" fmla="*/ 2147483647 h 837"/>
                <a:gd name="T12" fmla="*/ 2147483647 w 837"/>
                <a:gd name="T13" fmla="*/ 2147483647 h 837"/>
                <a:gd name="T14" fmla="*/ 2147483647 w 837"/>
                <a:gd name="T15" fmla="*/ 2147483647 h 837"/>
                <a:gd name="T16" fmla="*/ 2147483647 w 837"/>
                <a:gd name="T17" fmla="*/ 2147483647 h 837"/>
                <a:gd name="T18" fmla="*/ 2147483647 w 837"/>
                <a:gd name="T19" fmla="*/ 2147483647 h 837"/>
                <a:gd name="T20" fmla="*/ 2147483647 w 837"/>
                <a:gd name="T21" fmla="*/ 2147483647 h 837"/>
                <a:gd name="T22" fmla="*/ 2147483647 w 837"/>
                <a:gd name="T23" fmla="*/ 2147483647 h 837"/>
                <a:gd name="T24" fmla="*/ 2147483647 w 837"/>
                <a:gd name="T25" fmla="*/ 2147483647 h 837"/>
                <a:gd name="T26" fmla="*/ 2147483647 w 837"/>
                <a:gd name="T27" fmla="*/ 2147483647 h 837"/>
                <a:gd name="T28" fmla="*/ 2147483647 w 837"/>
                <a:gd name="T29" fmla="*/ 2147483647 h 837"/>
                <a:gd name="T30" fmla="*/ 2147483647 w 837"/>
                <a:gd name="T31" fmla="*/ 2147483647 h 837"/>
                <a:gd name="T32" fmla="*/ 2147483647 w 837"/>
                <a:gd name="T33" fmla="*/ 2147483647 h 837"/>
                <a:gd name="T34" fmla="*/ 2147483647 w 837"/>
                <a:gd name="T35" fmla="*/ 2147483647 h 837"/>
                <a:gd name="T36" fmla="*/ 2147483647 w 837"/>
                <a:gd name="T37" fmla="*/ 2147483647 h 837"/>
                <a:gd name="T38" fmla="*/ 2147483647 w 837"/>
                <a:gd name="T39" fmla="*/ 2147483647 h 837"/>
                <a:gd name="T40" fmla="*/ 2147483647 w 837"/>
                <a:gd name="T41" fmla="*/ 2147483647 h 8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37"/>
                <a:gd name="T64" fmla="*/ 0 h 837"/>
                <a:gd name="T65" fmla="*/ 837 w 837"/>
                <a:gd name="T66" fmla="*/ 837 h 8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37" h="837">
                  <a:moveTo>
                    <a:pt x="418" y="0"/>
                  </a:moveTo>
                  <a:cubicBezTo>
                    <a:pt x="187" y="0"/>
                    <a:pt x="0" y="187"/>
                    <a:pt x="0" y="419"/>
                  </a:cubicBezTo>
                  <a:cubicBezTo>
                    <a:pt x="0" y="650"/>
                    <a:pt x="187" y="837"/>
                    <a:pt x="418" y="837"/>
                  </a:cubicBezTo>
                  <a:cubicBezTo>
                    <a:pt x="650" y="837"/>
                    <a:pt x="837" y="650"/>
                    <a:pt x="837" y="419"/>
                  </a:cubicBezTo>
                  <a:cubicBezTo>
                    <a:pt x="837" y="187"/>
                    <a:pt x="650" y="0"/>
                    <a:pt x="418" y="0"/>
                  </a:cubicBezTo>
                  <a:close/>
                  <a:moveTo>
                    <a:pt x="173" y="583"/>
                  </a:moveTo>
                  <a:cubicBezTo>
                    <a:pt x="121" y="583"/>
                    <a:pt x="121" y="583"/>
                    <a:pt x="121" y="583"/>
                  </a:cubicBezTo>
                  <a:cubicBezTo>
                    <a:pt x="121" y="251"/>
                    <a:pt x="121" y="251"/>
                    <a:pt x="121" y="251"/>
                  </a:cubicBezTo>
                  <a:cubicBezTo>
                    <a:pt x="440" y="251"/>
                    <a:pt x="440" y="251"/>
                    <a:pt x="440" y="251"/>
                  </a:cubicBezTo>
                  <a:cubicBezTo>
                    <a:pt x="490" y="177"/>
                    <a:pt x="490" y="177"/>
                    <a:pt x="490" y="177"/>
                  </a:cubicBezTo>
                  <a:cubicBezTo>
                    <a:pt x="631" y="177"/>
                    <a:pt x="631" y="177"/>
                    <a:pt x="631" y="177"/>
                  </a:cubicBezTo>
                  <a:cubicBezTo>
                    <a:pt x="631" y="251"/>
                    <a:pt x="631" y="251"/>
                    <a:pt x="631" y="251"/>
                  </a:cubicBezTo>
                  <a:cubicBezTo>
                    <a:pt x="631" y="269"/>
                    <a:pt x="631" y="269"/>
                    <a:pt x="631" y="269"/>
                  </a:cubicBezTo>
                  <a:cubicBezTo>
                    <a:pt x="631" y="300"/>
                    <a:pt x="631" y="300"/>
                    <a:pt x="631" y="300"/>
                  </a:cubicBezTo>
                  <a:cubicBezTo>
                    <a:pt x="173" y="300"/>
                    <a:pt x="173" y="300"/>
                    <a:pt x="173" y="300"/>
                  </a:cubicBezTo>
                  <a:lnTo>
                    <a:pt x="173" y="583"/>
                  </a:lnTo>
                  <a:close/>
                  <a:moveTo>
                    <a:pt x="716" y="660"/>
                  </a:moveTo>
                  <a:cubicBezTo>
                    <a:pt x="205" y="660"/>
                    <a:pt x="205" y="660"/>
                    <a:pt x="205" y="660"/>
                  </a:cubicBezTo>
                  <a:cubicBezTo>
                    <a:pt x="205" y="328"/>
                    <a:pt x="205" y="328"/>
                    <a:pt x="205" y="328"/>
                  </a:cubicBezTo>
                  <a:cubicBezTo>
                    <a:pt x="716" y="328"/>
                    <a:pt x="716" y="328"/>
                    <a:pt x="716" y="328"/>
                  </a:cubicBezTo>
                  <a:lnTo>
                    <a:pt x="716" y="6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5" name="组合 25"/>
          <p:cNvGrpSpPr/>
          <p:nvPr/>
        </p:nvGrpSpPr>
        <p:grpSpPr bwMode="auto">
          <a:xfrm>
            <a:off x="573088" y="5387975"/>
            <a:ext cx="585787" cy="338138"/>
            <a:chOff x="1234" y="0"/>
            <a:chExt cx="586092" cy="338553"/>
          </a:xfrm>
        </p:grpSpPr>
        <p:sp>
          <p:nvSpPr>
            <p:cNvPr id="2058" name="矩形 37"/>
            <p:cNvSpPr>
              <a:spLocks noChangeArrowheads="1"/>
            </p:cNvSpPr>
            <p:nvPr/>
          </p:nvSpPr>
          <p:spPr bwMode="auto">
            <a:xfrm>
              <a:off x="402646" y="0"/>
              <a:ext cx="18468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pic>
          <p:nvPicPr>
            <p:cNvPr id="2059" name="组合 2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 y="19247"/>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6" name="文本框 58"/>
          <p:cNvSpPr txBox="1">
            <a:spLocks noChangeArrowheads="1"/>
          </p:cNvSpPr>
          <p:nvPr/>
        </p:nvSpPr>
        <p:spPr bwMode="auto">
          <a:xfrm>
            <a:off x="350838" y="3581400"/>
            <a:ext cx="629285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800" b="1" dirty="0" smtClean="0">
                <a:solidFill>
                  <a:srgbClr val="9A0000"/>
                </a:solidFill>
                <a:latin typeface="微软雅黑" panose="020B0503020204020204" charset="-122"/>
                <a:ea typeface="微软雅黑" panose="020B0503020204020204" charset="-122"/>
              </a:rPr>
              <a:t>Thank you!</a:t>
            </a:r>
            <a:endParaRPr lang="en-US" altLang="zh-CN" sz="4800" b="1" dirty="0">
              <a:solidFill>
                <a:srgbClr val="9A0000"/>
              </a:solidFill>
              <a:latin typeface="微软雅黑" panose="020B0503020204020204" charset="-122"/>
              <a:ea typeface="微软雅黑" panose="020B0503020204020204" charset="-122"/>
            </a:endParaRPr>
          </a:p>
        </p:txBody>
      </p:sp>
      <p:sp>
        <p:nvSpPr>
          <p:cNvPr id="2057" name="文本框 59"/>
          <p:cNvSpPr txBox="1">
            <a:spLocks noChangeArrowheads="1"/>
          </p:cNvSpPr>
          <p:nvPr/>
        </p:nvSpPr>
        <p:spPr bwMode="auto">
          <a:xfrm>
            <a:off x="350838" y="4370388"/>
            <a:ext cx="62928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600">
                <a:solidFill>
                  <a:srgbClr val="9A0000"/>
                </a:solidFill>
                <a:latin typeface="微软雅黑" panose="020B0503020204020204" charset="-122"/>
                <a:ea typeface="微软雅黑" panose="020B0503020204020204" charset="-122"/>
              </a:rPr>
              <a:t>by group 5</a:t>
            </a:r>
            <a:endParaRPr lang="zh-CN" altLang="en-US" sz="1600">
              <a:solidFill>
                <a:srgbClr val="9A0000"/>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086" y="384017"/>
            <a:ext cx="2921778" cy="820669"/>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6342" y="3195847"/>
            <a:ext cx="5260154" cy="3412704"/>
          </a:xfrm>
          <a:prstGeom prst="rect">
            <a:avLst/>
          </a:prstGeom>
        </p:spPr>
      </p:pic>
      <p:sp>
        <p:nvSpPr>
          <p:cNvPr id="12" name="灯片编号占位符 11"/>
          <p:cNvSpPr>
            <a:spLocks noGrp="1"/>
          </p:cNvSpPr>
          <p:nvPr>
            <p:ph type="sldNum" sz="quarter" idx="12"/>
          </p:nvPr>
        </p:nvSpPr>
        <p:spPr/>
        <p:txBody>
          <a:bodyPr/>
          <a:lstStyle/>
          <a:p>
            <a:fld id="{ABB8F404-4D68-4CF1-A1D1-4545FFCFAAD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TiN</a:t>
            </a:r>
            <a:r>
              <a:rPr lang="zh-CN" altLang="en-US" dirty="0"/>
              <a:t>的基本特性</a:t>
            </a:r>
            <a:endParaRPr lang="zh-CN" altLang="en-US"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9" name="灯片编号占位符 2"/>
          <p:cNvSpPr txBox="1"/>
          <p:nvPr/>
        </p:nvSpPr>
        <p:spPr>
          <a:xfrm>
            <a:off x="9005791" y="6394353"/>
            <a:ext cx="2743200" cy="2921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2" name="文本框 31"/>
          <p:cNvSpPr txBox="1"/>
          <p:nvPr/>
        </p:nvSpPr>
        <p:spPr>
          <a:xfrm>
            <a:off x="4886518" y="857537"/>
            <a:ext cx="7220662" cy="2630785"/>
          </a:xfrm>
          <a:prstGeom prst="rect">
            <a:avLst/>
          </a:prstGeom>
          <a:noFill/>
        </p:spPr>
        <p:txBody>
          <a:bodyPr wrap="square">
            <a:spAutoFit/>
          </a:bodyPr>
          <a:lstStyle/>
          <a:p>
            <a:pPr>
              <a:lnSpc>
                <a:spcPct val="150000"/>
              </a:lnSpc>
            </a:pPr>
            <a:r>
              <a:rPr lang="en-US" altLang="zh-CN" sz="2000" dirty="0">
                <a:latin typeface="+mn-ea"/>
                <a:cs typeface="Times New Roman" panose="02020603050405020304" pitchFamily="18" charset="0"/>
                <a:sym typeface="Wingdings" panose="05000000000000000000" pitchFamily="2" charset="2"/>
              </a:rPr>
              <a:t></a:t>
            </a:r>
            <a:r>
              <a:rPr lang="zh-CN" altLang="en-US" sz="2000" b="1" dirty="0">
                <a:solidFill>
                  <a:srgbClr val="202122"/>
                </a:solidFill>
                <a:latin typeface="Arial" panose="020B0604020202020204" pitchFamily="34" charset="0"/>
                <a:cs typeface="Times New Roman" panose="02020603050405020304" pitchFamily="18" charset="0"/>
                <a:sym typeface="Wingdings" panose="05000000000000000000" pitchFamily="2" charset="2"/>
              </a:rPr>
              <a:t>物理性质</a:t>
            </a:r>
            <a:endParaRPr lang="en-US" altLang="zh-CN" sz="2000"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氮化钛是一种坚硬、致密的耐火材料</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具有极高的导电性</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与硅的热膨胀性不匹配</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solidFill>
                  <a:srgbClr val="202122"/>
                </a:solidFill>
                <a:latin typeface="Arial" panose="020B0604020202020204" pitchFamily="34" charset="0"/>
              </a:rPr>
              <a:t>纯净时有着诱人的金黄色外观，以及高红外透过率</a:t>
            </a:r>
            <a:endParaRPr lang="zh-CN" altLang="en-US" b="0" i="0" dirty="0">
              <a:solidFill>
                <a:srgbClr val="202122"/>
              </a:solidFill>
              <a:effectLst/>
              <a:latin typeface="Arial" panose="020B0604020202020204" pitchFamily="34" charset="0"/>
            </a:endParaRPr>
          </a:p>
          <a:p>
            <a:pPr marL="800100" lvl="1" indent="-342900">
              <a:lnSpc>
                <a:spcPct val="150000"/>
              </a:lnSpc>
              <a:buFont typeface="Wingdings" panose="05000000000000000000" pitchFamily="2" charset="2"/>
              <a:buChar char="ü"/>
            </a:pPr>
            <a:endParaRPr lang="en-US" altLang="zh-CN" sz="2000" dirty="0">
              <a:latin typeface="+mn-ea"/>
              <a:cs typeface="Times New Roman" panose="02020603050405020304" pitchFamily="18" charset="0"/>
              <a:sym typeface="Wingdings" panose="05000000000000000000" pitchFamily="2" charset="2"/>
            </a:endParaRPr>
          </a:p>
        </p:txBody>
      </p:sp>
      <p:sp>
        <p:nvSpPr>
          <p:cNvPr id="11" name="文本框 10"/>
          <p:cNvSpPr txBox="1"/>
          <p:nvPr/>
        </p:nvSpPr>
        <p:spPr>
          <a:xfrm>
            <a:off x="4886518" y="3043503"/>
            <a:ext cx="7220662" cy="3466462"/>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zh-CN" altLang="en-US" sz="2000" b="1" dirty="0">
                <a:latin typeface="CMR10"/>
                <a:cs typeface="Times New Roman" panose="02020603050405020304" pitchFamily="18" charset="0"/>
                <a:sym typeface="Wingdings" panose="05000000000000000000" pitchFamily="2" charset="2"/>
              </a:rPr>
              <a:t>其他性质</a:t>
            </a:r>
            <a:endParaRPr lang="en-US" altLang="zh-CN" sz="2000" b="1" dirty="0">
              <a:latin typeface="CMR10"/>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err="1"/>
              <a:t>TiN</a:t>
            </a:r>
            <a:r>
              <a:rPr lang="zh-CN" altLang="en-US" dirty="0"/>
              <a:t>是非化学计量化合物，其稳定的组成范围为</a:t>
            </a:r>
            <a:r>
              <a:rPr lang="en-US" altLang="zh-CN" dirty="0"/>
              <a:t>TiN0.6~TiN1.16</a:t>
            </a:r>
            <a:r>
              <a:rPr lang="zh-CN" altLang="en-US" dirty="0"/>
              <a:t>，氮的含量可以在一定的范围内变化而不引起</a:t>
            </a:r>
            <a:r>
              <a:rPr lang="en-US" altLang="zh-CN" dirty="0" err="1"/>
              <a:t>TiN</a:t>
            </a:r>
            <a:r>
              <a:rPr lang="zh-CN" altLang="en-US" dirty="0"/>
              <a:t>结构的变化</a:t>
            </a:r>
            <a:endParaRPr lang="en-US" altLang="zh-CN" dirty="0"/>
          </a:p>
          <a:p>
            <a:pPr marL="800100" lvl="1" indent="-342900">
              <a:lnSpc>
                <a:spcPct val="150000"/>
              </a:lnSpc>
              <a:buFont typeface="Wingdings" panose="05000000000000000000" pitchFamily="2" charset="2"/>
              <a:buChar char="ü"/>
            </a:pPr>
            <a:r>
              <a:rPr lang="zh-CN" altLang="en-US" dirty="0"/>
              <a:t>氮化钛的理化性质由氮元素的含量来决定</a:t>
            </a:r>
            <a:endParaRPr lang="en-US" altLang="zh-CN" sz="2000" b="1" dirty="0">
              <a:latin typeface="CMR10"/>
              <a:cs typeface="Times New Roman" panose="02020603050405020304" pitchFamily="18" charset="0"/>
              <a:sym typeface="Wingdings" panose="05000000000000000000" pitchFamily="2" charset="2"/>
            </a:endParaRPr>
          </a:p>
          <a:p>
            <a:pPr marL="285750" indent="-285750">
              <a:lnSpc>
                <a:spcPct val="150000"/>
              </a:lnSpc>
              <a:buFont typeface="Wingdings" panose="05000000000000000000" pitchFamily="2" charset="2"/>
              <a:buChar char="q"/>
            </a:pPr>
            <a:r>
              <a:rPr lang="zh-CN" altLang="en-US" sz="2000" b="1" dirty="0">
                <a:latin typeface="CMR10"/>
                <a:cs typeface="Times New Roman" panose="02020603050405020304" pitchFamily="18" charset="0"/>
                <a:sym typeface="Wingdings" panose="05000000000000000000" pitchFamily="2" charset="2"/>
              </a:rPr>
              <a:t>阻隔金属</a:t>
            </a:r>
            <a:endParaRPr lang="en-US" altLang="zh-CN" b="1"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在大多数应用中，这种材料导电，但不允许相邻薄膜发生相互扩散和反应。</a:t>
            </a:r>
            <a:endParaRPr lang="en-US" altLang="zh-CN" dirty="0">
              <a:latin typeface="+mn-ea"/>
              <a:cs typeface="Times New Roman" panose="02020603050405020304" pitchFamily="18" charset="0"/>
              <a:sym typeface="Wingdings" panose="05000000000000000000" pitchFamily="2" charset="2"/>
            </a:endParaRPr>
          </a:p>
          <a:p>
            <a:pPr lvl="1">
              <a:lnSpc>
                <a:spcPct val="150000"/>
              </a:lnSpc>
            </a:pPr>
            <a:endParaRPr lang="en-US" altLang="zh-CN" b="1" dirty="0">
              <a:latin typeface="+mn-ea"/>
              <a:cs typeface="Times New Roman" panose="02020603050405020304" pitchFamily="18" charset="0"/>
              <a:sym typeface="Wingdings" panose="05000000000000000000" pitchFamily="2" charset="2"/>
            </a:endParaRPr>
          </a:p>
        </p:txBody>
      </p:sp>
      <p:pic>
        <p:nvPicPr>
          <p:cNvPr id="4" name="图片 3"/>
          <p:cNvPicPr>
            <a:picLocks noChangeAspect="1"/>
          </p:cNvPicPr>
          <p:nvPr/>
        </p:nvPicPr>
        <p:blipFill>
          <a:blip r:embed="rId1"/>
          <a:stretch>
            <a:fillRect/>
          </a:stretch>
        </p:blipFill>
        <p:spPr>
          <a:xfrm>
            <a:off x="534957" y="1051436"/>
            <a:ext cx="3193622" cy="2929626"/>
          </a:xfrm>
          <a:prstGeom prst="rect">
            <a:avLst/>
          </a:prstGeom>
        </p:spPr>
      </p:pic>
      <p:pic>
        <p:nvPicPr>
          <p:cNvPr id="5" name="图片 4"/>
          <p:cNvPicPr>
            <a:picLocks noChangeAspect="1"/>
          </p:cNvPicPr>
          <p:nvPr/>
        </p:nvPicPr>
        <p:blipFill>
          <a:blip r:embed="rId2"/>
          <a:stretch>
            <a:fillRect/>
          </a:stretch>
        </p:blipFill>
        <p:spPr>
          <a:xfrm>
            <a:off x="0" y="4363027"/>
            <a:ext cx="4886518" cy="19084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TiN</a:t>
            </a:r>
            <a:r>
              <a:rPr lang="zh-CN" altLang="en-US" dirty="0"/>
              <a:t>的表征</a:t>
            </a:r>
            <a:endParaRPr lang="zh-CN" altLang="en-US"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9" name="灯片编号占位符 2"/>
          <p:cNvSpPr txBox="1"/>
          <p:nvPr/>
        </p:nvSpPr>
        <p:spPr>
          <a:xfrm>
            <a:off x="9005791" y="6394353"/>
            <a:ext cx="2743200" cy="2921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2" name="文本框 31"/>
          <p:cNvSpPr txBox="1"/>
          <p:nvPr/>
        </p:nvSpPr>
        <p:spPr>
          <a:xfrm>
            <a:off x="4679498" y="670724"/>
            <a:ext cx="7220662" cy="1799590"/>
          </a:xfrm>
          <a:prstGeom prst="rect">
            <a:avLst/>
          </a:prstGeom>
          <a:noFill/>
        </p:spPr>
        <p:txBody>
          <a:bodyPr wrap="square">
            <a:spAutoFit/>
          </a:bodyPr>
          <a:lstStyle/>
          <a:p>
            <a:pPr>
              <a:lnSpc>
                <a:spcPct val="150000"/>
              </a:lnSpc>
            </a:pPr>
            <a:r>
              <a:rPr lang="en-US" altLang="zh-CN" sz="2000" dirty="0">
                <a:latin typeface="+mn-ea"/>
                <a:cs typeface="Times New Roman" panose="02020603050405020304" pitchFamily="18" charset="0"/>
                <a:sym typeface="Wingdings" panose="05000000000000000000" pitchFamily="2" charset="2"/>
              </a:rPr>
              <a:t></a:t>
            </a:r>
            <a:r>
              <a:rPr lang="zh-CN" altLang="en-US" sz="2000" b="1" dirty="0">
                <a:solidFill>
                  <a:srgbClr val="202122"/>
                </a:solidFill>
                <a:latin typeface="Arial" panose="020B0604020202020204" pitchFamily="34" charset="0"/>
                <a:cs typeface="Times New Roman" panose="02020603050405020304" pitchFamily="18" charset="0"/>
                <a:sym typeface="Wingdings" panose="05000000000000000000" pitchFamily="2" charset="2"/>
              </a:rPr>
              <a:t>实验方法</a:t>
            </a:r>
            <a:endParaRPr lang="en-US" altLang="zh-CN" sz="2000"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首先使用</a:t>
            </a:r>
            <a:r>
              <a:rPr lang="en-US" altLang="zh-CN" dirty="0">
                <a:latin typeface="+mn-ea"/>
                <a:cs typeface="Times New Roman" panose="02020603050405020304" pitchFamily="18" charset="0"/>
                <a:sym typeface="Wingdings" panose="05000000000000000000" pitchFamily="2" charset="2"/>
              </a:rPr>
              <a:t>S</a:t>
            </a:r>
            <a:r>
              <a:rPr lang="en-US" altLang="zh-CN" dirty="0">
                <a:latin typeface="+mn-ea"/>
                <a:cs typeface="Times New Roman" panose="02020603050405020304" pitchFamily="18" charset="0"/>
                <a:sym typeface="Wingdings" panose="05000000000000000000" pitchFamily="2" charset="2"/>
              </a:rPr>
              <a:t>EM</a:t>
            </a:r>
            <a:r>
              <a:rPr lang="zh-CN" altLang="en-US" dirty="0">
                <a:latin typeface="+mn-ea"/>
                <a:cs typeface="Times New Roman" panose="02020603050405020304" pitchFamily="18" charset="0"/>
                <a:sym typeface="Wingdings" panose="05000000000000000000" pitchFamily="2" charset="2"/>
              </a:rPr>
              <a:t>技术观测氮化钛层的表面形貌</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solidFill>
                  <a:srgbClr val="202122"/>
                </a:solidFill>
                <a:latin typeface="Arial" panose="020B0604020202020204" pitchFamily="34" charset="0"/>
              </a:rPr>
              <a:t>然后利用</a:t>
            </a:r>
            <a:r>
              <a:rPr lang="en-US" altLang="zh-CN" dirty="0">
                <a:solidFill>
                  <a:srgbClr val="202122"/>
                </a:solidFill>
                <a:latin typeface="Arial" panose="020B0604020202020204" pitchFamily="34" charset="0"/>
              </a:rPr>
              <a:t>FIB</a:t>
            </a:r>
            <a:r>
              <a:rPr lang="zh-CN" altLang="en-US" dirty="0">
                <a:solidFill>
                  <a:srgbClr val="202122"/>
                </a:solidFill>
                <a:latin typeface="Arial" panose="020B0604020202020204" pitchFamily="34" charset="0"/>
              </a:rPr>
              <a:t>得到样品截面</a:t>
            </a:r>
            <a:endParaRPr lang="en-US" altLang="zh-CN" b="0" i="0" dirty="0">
              <a:solidFill>
                <a:srgbClr val="202122"/>
              </a:solidFill>
              <a:effectLst/>
              <a:latin typeface="Arial" panose="020B0604020202020204" pitchFamily="34" charset="0"/>
            </a:endParaRPr>
          </a:p>
          <a:p>
            <a:pPr marL="800100" lvl="1" indent="-342900">
              <a:lnSpc>
                <a:spcPct val="150000"/>
              </a:lnSpc>
              <a:buFont typeface="Wingdings" panose="05000000000000000000" pitchFamily="2" charset="2"/>
              <a:buChar char="ü"/>
            </a:pPr>
            <a:r>
              <a:rPr lang="zh-CN" altLang="en-US" b="0" i="0" dirty="0">
                <a:solidFill>
                  <a:srgbClr val="202122"/>
                </a:solidFill>
                <a:effectLst/>
                <a:latin typeface="Arial" panose="020B0604020202020204" pitchFamily="34" charset="0"/>
              </a:rPr>
              <a:t>最后使用</a:t>
            </a:r>
            <a:r>
              <a:rPr lang="en-US" altLang="zh-CN" b="0" i="0" dirty="0">
                <a:solidFill>
                  <a:srgbClr val="202122"/>
                </a:solidFill>
                <a:effectLst/>
                <a:latin typeface="Arial" panose="020B0604020202020204" pitchFamily="34" charset="0"/>
              </a:rPr>
              <a:t>XPS</a:t>
            </a:r>
            <a:r>
              <a:rPr lang="zh-CN" altLang="en-US" b="0" i="0" dirty="0">
                <a:solidFill>
                  <a:srgbClr val="202122"/>
                </a:solidFill>
                <a:effectLst/>
                <a:latin typeface="Arial" panose="020B0604020202020204" pitchFamily="34" charset="0"/>
              </a:rPr>
              <a:t>技术测</a:t>
            </a:r>
            <a:r>
              <a:rPr lang="zh-CN" altLang="en-US" dirty="0">
                <a:solidFill>
                  <a:srgbClr val="202122"/>
                </a:solidFill>
                <a:latin typeface="Arial" panose="020B0604020202020204" pitchFamily="34" charset="0"/>
              </a:rPr>
              <a:t>量</a:t>
            </a:r>
            <a:r>
              <a:rPr lang="en-US" altLang="zh-CN" b="0" i="0" dirty="0" err="1">
                <a:solidFill>
                  <a:srgbClr val="202122"/>
                </a:solidFill>
                <a:effectLst/>
                <a:latin typeface="Arial" panose="020B0604020202020204" pitchFamily="34" charset="0"/>
              </a:rPr>
              <a:t>Ti</a:t>
            </a:r>
            <a:r>
              <a:rPr lang="zh-CN" altLang="en-US" b="0" i="0" dirty="0">
                <a:solidFill>
                  <a:srgbClr val="202122"/>
                </a:solidFill>
                <a:effectLst/>
                <a:latin typeface="Arial" panose="020B0604020202020204" pitchFamily="34" charset="0"/>
              </a:rPr>
              <a:t>与</a:t>
            </a:r>
            <a:r>
              <a:rPr lang="en-US" altLang="zh-CN" b="0" i="0" dirty="0">
                <a:solidFill>
                  <a:srgbClr val="202122"/>
                </a:solidFill>
                <a:effectLst/>
                <a:latin typeface="Arial" panose="020B0604020202020204" pitchFamily="34" charset="0"/>
              </a:rPr>
              <a:t>N</a:t>
            </a:r>
            <a:r>
              <a:rPr lang="zh-CN" altLang="en-US" b="0" i="0" dirty="0">
                <a:solidFill>
                  <a:srgbClr val="202122"/>
                </a:solidFill>
                <a:effectLst/>
                <a:latin typeface="Arial" panose="020B0604020202020204" pitchFamily="34" charset="0"/>
              </a:rPr>
              <a:t>的比例</a:t>
            </a:r>
            <a:endParaRPr lang="en-US" altLang="zh-CN" dirty="0">
              <a:latin typeface="+mn-ea"/>
              <a:cs typeface="Times New Roman" panose="02020603050405020304" pitchFamily="18" charset="0"/>
              <a:sym typeface="Wingdings" panose="05000000000000000000" pitchFamily="2" charset="2"/>
            </a:endParaRPr>
          </a:p>
        </p:txBody>
      </p:sp>
      <p:sp>
        <p:nvSpPr>
          <p:cNvPr id="11" name="文本框 10"/>
          <p:cNvSpPr txBox="1"/>
          <p:nvPr/>
        </p:nvSpPr>
        <p:spPr>
          <a:xfrm>
            <a:off x="4679498" y="2275714"/>
            <a:ext cx="7220662" cy="2630170"/>
          </a:xfrm>
          <a:prstGeom prst="rect">
            <a:avLst/>
          </a:prstGeom>
          <a:noFill/>
        </p:spPr>
        <p:txBody>
          <a:bodyPr wrap="square">
            <a:spAutoFit/>
          </a:bodyPr>
          <a:lstStyle/>
          <a:p>
            <a:pPr>
              <a:lnSpc>
                <a:spcPct val="150000"/>
              </a:lnSpc>
            </a:pPr>
            <a:r>
              <a:rPr lang="en-US" altLang="zh-CN" dirty="0">
                <a:latin typeface="+mn-ea"/>
                <a:cs typeface="Times New Roman" panose="02020603050405020304" pitchFamily="18" charset="0"/>
                <a:sym typeface="Wingdings" panose="05000000000000000000" pitchFamily="2" charset="2"/>
              </a:rPr>
              <a:t> </a:t>
            </a:r>
            <a:r>
              <a:rPr lang="zh-CN" altLang="en-US" sz="2000" b="1" dirty="0">
                <a:latin typeface="CMR10"/>
                <a:cs typeface="Times New Roman" panose="02020603050405020304" pitchFamily="18" charset="0"/>
                <a:sym typeface="Wingdings" panose="05000000000000000000" pitchFamily="2" charset="2"/>
              </a:rPr>
              <a:t>注意事项</a:t>
            </a:r>
            <a:endParaRPr lang="en-US" altLang="zh-CN" b="1"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S</a:t>
            </a:r>
            <a:r>
              <a:rPr lang="en-US" altLang="zh-CN" dirty="0">
                <a:latin typeface="+mn-ea"/>
                <a:cs typeface="Times New Roman" panose="02020603050405020304" pitchFamily="18" charset="0"/>
                <a:sym typeface="Wingdings" panose="05000000000000000000" pitchFamily="2" charset="2"/>
              </a:rPr>
              <a:t>EM</a:t>
            </a:r>
            <a:r>
              <a:rPr lang="zh-CN" altLang="en-US" dirty="0">
                <a:latin typeface="+mn-ea"/>
                <a:cs typeface="Times New Roman" panose="02020603050405020304" pitchFamily="18" charset="0"/>
                <a:sym typeface="Wingdings" panose="05000000000000000000" pitchFamily="2" charset="2"/>
              </a:rPr>
              <a:t>具有原子级别的分辨率，可以观察到表面缺陷、表面重构、表面吸附等等；可以与</a:t>
            </a:r>
            <a:r>
              <a:rPr lang="en-US" altLang="zh-CN" dirty="0">
                <a:latin typeface="+mn-ea"/>
                <a:cs typeface="Times New Roman" panose="02020603050405020304" pitchFamily="18" charset="0"/>
                <a:sym typeface="Wingdings" panose="05000000000000000000" pitchFamily="2" charset="2"/>
              </a:rPr>
              <a:t>XPS</a:t>
            </a:r>
            <a:r>
              <a:rPr lang="zh-CN" altLang="en-US" dirty="0">
                <a:latin typeface="+mn-ea"/>
                <a:cs typeface="Times New Roman" panose="02020603050405020304" pitchFamily="18" charset="0"/>
                <a:sym typeface="Wingdings" panose="05000000000000000000" pitchFamily="2" charset="2"/>
              </a:rPr>
              <a:t>的结果对比分析</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FIB</a:t>
            </a:r>
            <a:r>
              <a:rPr lang="zh-CN" altLang="en-US" dirty="0">
                <a:latin typeface="+mn-ea"/>
                <a:cs typeface="Times New Roman" panose="02020603050405020304" pitchFamily="18" charset="0"/>
                <a:sym typeface="Wingdings" panose="05000000000000000000" pitchFamily="2" charset="2"/>
              </a:rPr>
              <a:t>和</a:t>
            </a:r>
            <a:r>
              <a:rPr lang="en-US" altLang="zh-CN" dirty="0">
                <a:latin typeface="+mn-ea"/>
                <a:cs typeface="Times New Roman" panose="02020603050405020304" pitchFamily="18" charset="0"/>
                <a:sym typeface="Wingdings" panose="05000000000000000000" pitchFamily="2" charset="2"/>
              </a:rPr>
              <a:t>S</a:t>
            </a:r>
            <a:r>
              <a:rPr lang="en-US" altLang="zh-CN" dirty="0">
                <a:latin typeface="+mn-ea"/>
                <a:cs typeface="Times New Roman" panose="02020603050405020304" pitchFamily="18" charset="0"/>
                <a:sym typeface="Wingdings" panose="05000000000000000000" pitchFamily="2" charset="2"/>
              </a:rPr>
              <a:t>EM</a:t>
            </a:r>
            <a:r>
              <a:rPr lang="zh-CN" altLang="en-US" dirty="0">
                <a:latin typeface="+mn-ea"/>
                <a:cs typeface="Times New Roman" panose="02020603050405020304" pitchFamily="18" charset="0"/>
                <a:sym typeface="Wingdings" panose="05000000000000000000" pitchFamily="2" charset="2"/>
              </a:rPr>
              <a:t>都有可能改变氮化钛的表面形貌，使用时需要注意</a:t>
            </a:r>
            <a:endParaRPr lang="zh-CN" altLang="en-US"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具体实验原理及注意事项见后续对磁性</a:t>
            </a:r>
            <a:r>
              <a:rPr lang="en-US" altLang="zh-CN" dirty="0">
                <a:latin typeface="+mn-ea"/>
                <a:cs typeface="Times New Roman" panose="02020603050405020304" pitchFamily="18" charset="0"/>
                <a:sym typeface="Wingdings" panose="05000000000000000000" pitchFamily="2" charset="2"/>
              </a:rPr>
              <a:t>/</a:t>
            </a:r>
            <a:r>
              <a:rPr lang="zh-CN" altLang="en-US" dirty="0">
                <a:latin typeface="+mn-ea"/>
                <a:cs typeface="Times New Roman" panose="02020603050405020304" pitchFamily="18" charset="0"/>
                <a:sym typeface="Wingdings" panose="05000000000000000000" pitchFamily="2" charset="2"/>
              </a:rPr>
              <a:t>非磁性薄膜表征实验方案的</a:t>
            </a:r>
            <a:r>
              <a:rPr lang="zh-CN" altLang="en-US" dirty="0">
                <a:latin typeface="+mn-ea"/>
                <a:cs typeface="Times New Roman" panose="02020603050405020304" pitchFamily="18" charset="0"/>
                <a:sym typeface="Wingdings" panose="05000000000000000000" pitchFamily="2" charset="2"/>
              </a:rPr>
              <a:t>介绍</a:t>
            </a:r>
            <a:endParaRPr lang="zh-CN" altLang="en-US" dirty="0">
              <a:latin typeface="+mn-ea"/>
              <a:cs typeface="Times New Roman" panose="02020603050405020304" pitchFamily="18" charset="0"/>
              <a:sym typeface="Wingdings" panose="05000000000000000000" pitchFamily="2" charset="2"/>
            </a:endParaRPr>
          </a:p>
        </p:txBody>
      </p:sp>
      <p:sp>
        <p:nvSpPr>
          <p:cNvPr id="13" name="文本框 12"/>
          <p:cNvSpPr txBox="1"/>
          <p:nvPr/>
        </p:nvSpPr>
        <p:spPr>
          <a:xfrm>
            <a:off x="4679498" y="4709793"/>
            <a:ext cx="7220662" cy="553085"/>
          </a:xfrm>
          <a:prstGeom prst="rect">
            <a:avLst/>
          </a:prstGeom>
          <a:noFill/>
        </p:spPr>
        <p:txBody>
          <a:bodyPr wrap="square">
            <a:spAutoFit/>
          </a:bodyPr>
          <a:lstStyle/>
          <a:p>
            <a:pPr>
              <a:lnSpc>
                <a:spcPct val="150000"/>
              </a:lnSpc>
            </a:pPr>
            <a:r>
              <a:rPr lang="en-US" altLang="zh-CN" dirty="0">
                <a:latin typeface="+mn-ea"/>
                <a:cs typeface="Times New Roman" panose="02020603050405020304" pitchFamily="18" charset="0"/>
                <a:sym typeface="Wingdings" panose="05000000000000000000" pitchFamily="2" charset="2"/>
              </a:rPr>
              <a:t> </a:t>
            </a:r>
            <a:r>
              <a:rPr lang="zh-CN" altLang="en-US" sz="2000" b="1" dirty="0">
                <a:latin typeface="CMR10"/>
                <a:cs typeface="Times New Roman" panose="02020603050405020304" pitchFamily="18" charset="0"/>
                <a:sym typeface="Wingdings" panose="05000000000000000000" pitchFamily="2" charset="2"/>
              </a:rPr>
              <a:t>经费预算</a:t>
            </a:r>
            <a:endParaRPr lang="zh-CN" altLang="en-US" sz="2000" b="1" dirty="0">
              <a:latin typeface="CMR10"/>
              <a:cs typeface="Times New Roman" panose="02020603050405020304" pitchFamily="18" charset="0"/>
              <a:sym typeface="Wingdings" panose="05000000000000000000" pitchFamily="2" charset="2"/>
            </a:endParaRPr>
          </a:p>
        </p:txBody>
      </p:sp>
      <p:pic>
        <p:nvPicPr>
          <p:cNvPr id="4" name="图片 3"/>
          <p:cNvPicPr>
            <a:picLocks noChangeAspect="1"/>
          </p:cNvPicPr>
          <p:nvPr/>
        </p:nvPicPr>
        <p:blipFill>
          <a:blip r:embed="rId1"/>
          <a:stretch>
            <a:fillRect/>
          </a:stretch>
        </p:blipFill>
        <p:spPr>
          <a:xfrm>
            <a:off x="0" y="1496584"/>
            <a:ext cx="4620403" cy="3864831"/>
          </a:xfrm>
          <a:prstGeom prst="rect">
            <a:avLst/>
          </a:prstGeom>
        </p:spPr>
      </p:pic>
      <p:sp>
        <p:nvSpPr>
          <p:cNvPr id="12" name="TextBox 11"/>
          <p:cNvSpPr txBox="1"/>
          <p:nvPr/>
        </p:nvSpPr>
        <p:spPr>
          <a:xfrm>
            <a:off x="4679315" y="5216525"/>
            <a:ext cx="7069455" cy="1337945"/>
          </a:xfrm>
          <a:prstGeom prst="rect">
            <a:avLst/>
          </a:prstGeom>
          <a:noFill/>
        </p:spPr>
        <p:txBody>
          <a:bodyPr wrap="square">
            <a:spAutoFit/>
          </a:bodyPr>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FIB</a:t>
            </a:r>
            <a:r>
              <a:rPr lang="zh-CN" altLang="en-US" dirty="0">
                <a:latin typeface="+mn-ea"/>
                <a:cs typeface="Times New Roman" panose="02020603050405020304" pitchFamily="18" charset="0"/>
                <a:sym typeface="Wingdings" panose="05000000000000000000" pitchFamily="2" charset="2"/>
              </a:rPr>
              <a:t>：单独</a:t>
            </a:r>
            <a:r>
              <a:rPr lang="en-US" altLang="zh-CN" dirty="0">
                <a:latin typeface="+mn-ea"/>
                <a:cs typeface="Times New Roman" panose="02020603050405020304" pitchFamily="18" charset="0"/>
                <a:sym typeface="Wingdings" panose="05000000000000000000" pitchFamily="2" charset="2"/>
              </a:rPr>
              <a:t>SEM    800</a:t>
            </a:r>
            <a:r>
              <a:rPr lang="zh-CN" altLang="en-US" dirty="0">
                <a:latin typeface="+mn-ea"/>
                <a:cs typeface="Times New Roman" panose="02020603050405020304" pitchFamily="18" charset="0"/>
                <a:sym typeface="Wingdings" panose="05000000000000000000" pitchFamily="2" charset="2"/>
              </a:rPr>
              <a:t>元</a:t>
            </a:r>
            <a:r>
              <a:rPr lang="en-US" altLang="zh-CN" dirty="0">
                <a:latin typeface="+mn-ea"/>
                <a:cs typeface="Times New Roman" panose="02020603050405020304" pitchFamily="18" charset="0"/>
                <a:sym typeface="Wingdings" panose="05000000000000000000" pitchFamily="2" charset="2"/>
              </a:rPr>
              <a:t>/</a:t>
            </a:r>
            <a:r>
              <a:rPr lang="zh-CN" altLang="en-US" dirty="0">
                <a:latin typeface="+mn-ea"/>
                <a:cs typeface="Times New Roman" panose="02020603050405020304" pitchFamily="18" charset="0"/>
                <a:sym typeface="Wingdings" panose="05000000000000000000" pitchFamily="2" charset="2"/>
              </a:rPr>
              <a:t>时；</a:t>
            </a:r>
            <a:r>
              <a:rPr lang="en-US" altLang="zh-CN" dirty="0">
                <a:latin typeface="+mn-ea"/>
                <a:cs typeface="Times New Roman" panose="02020603050405020304" pitchFamily="18" charset="0"/>
                <a:sym typeface="Wingdings" panose="05000000000000000000" pitchFamily="2" charset="2"/>
              </a:rPr>
              <a:t>SEM+</a:t>
            </a:r>
            <a:r>
              <a:rPr lang="zh-CN" altLang="en-US" dirty="0">
                <a:latin typeface="+mn-ea"/>
                <a:cs typeface="Times New Roman" panose="02020603050405020304" pitchFamily="18" charset="0"/>
                <a:sym typeface="Wingdings" panose="05000000000000000000" pitchFamily="2" charset="2"/>
              </a:rPr>
              <a:t>离子束加工：</a:t>
            </a:r>
            <a:r>
              <a:rPr lang="en-US" altLang="zh-CN" dirty="0">
                <a:latin typeface="+mn-ea"/>
                <a:cs typeface="Times New Roman" panose="02020603050405020304" pitchFamily="18" charset="0"/>
                <a:sym typeface="Wingdings" panose="05000000000000000000" pitchFamily="2" charset="2"/>
              </a:rPr>
              <a:t>1200</a:t>
            </a:r>
            <a:r>
              <a:rPr lang="zh-CN" altLang="en-US" dirty="0">
                <a:latin typeface="+mn-ea"/>
                <a:cs typeface="Times New Roman" panose="02020603050405020304" pitchFamily="18" charset="0"/>
                <a:sym typeface="Wingdings" panose="05000000000000000000" pitchFamily="2" charset="2"/>
              </a:rPr>
              <a:t>元</a:t>
            </a:r>
            <a:r>
              <a:rPr lang="en-US" altLang="zh-CN" dirty="0">
                <a:latin typeface="+mn-ea"/>
                <a:cs typeface="Times New Roman" panose="02020603050405020304" pitchFamily="18" charset="0"/>
                <a:sym typeface="Wingdings" panose="05000000000000000000" pitchFamily="2" charset="2"/>
              </a:rPr>
              <a:t>/</a:t>
            </a:r>
            <a:r>
              <a:rPr lang="zh-CN" altLang="en-US" dirty="0">
                <a:latin typeface="+mn-ea"/>
                <a:cs typeface="Times New Roman" panose="02020603050405020304" pitchFamily="18" charset="0"/>
                <a:sym typeface="Wingdings" panose="05000000000000000000" pitchFamily="2" charset="2"/>
              </a:rPr>
              <a:t>时</a:t>
            </a: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a:t>
            </a:r>
            <a:r>
              <a:rPr lang="en-US" altLang="zh-CN" dirty="0">
                <a:solidFill>
                  <a:srgbClr val="202122"/>
                </a:solidFill>
                <a:latin typeface="Arial" panose="020B0604020202020204" pitchFamily="34" charset="0"/>
                <a:cs typeface="Times New Roman" panose="02020603050405020304" pitchFamily="18" charset="0"/>
                <a:sym typeface="Wingdings" panose="05000000000000000000" pitchFamily="2" charset="2"/>
              </a:rPr>
              <a:t>*</a:t>
            </a: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参考北京大学大型仪器共享管理平台收费标准）</a:t>
            </a:r>
            <a:endParaRPr lang="zh-CN" altLang="en-US"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其他方法</a:t>
            </a:r>
            <a:r>
              <a:rPr lang="zh-CN" altLang="en-US" dirty="0">
                <a:latin typeface="+mn-ea"/>
                <a:cs typeface="Times New Roman" panose="02020603050405020304" pitchFamily="18" charset="0"/>
                <a:sym typeface="Wingdings" panose="05000000000000000000" pitchFamily="2" charset="2"/>
              </a:rPr>
              <a:t>费用见后续对磁性</a:t>
            </a:r>
            <a:r>
              <a:rPr lang="en-US" altLang="zh-CN" dirty="0">
                <a:latin typeface="+mn-ea"/>
                <a:cs typeface="Times New Roman" panose="02020603050405020304" pitchFamily="18" charset="0"/>
                <a:sym typeface="Wingdings" panose="05000000000000000000" pitchFamily="2" charset="2"/>
              </a:rPr>
              <a:t>/</a:t>
            </a:r>
            <a:r>
              <a:rPr lang="zh-CN" altLang="en-US" dirty="0">
                <a:latin typeface="+mn-ea"/>
                <a:cs typeface="Times New Roman" panose="02020603050405020304" pitchFamily="18" charset="0"/>
                <a:sym typeface="Wingdings" panose="05000000000000000000" pitchFamily="2" charset="2"/>
              </a:rPr>
              <a:t>非磁性薄膜表征实验</a:t>
            </a:r>
            <a:r>
              <a:rPr lang="zh-CN" altLang="en-US" dirty="0">
                <a:latin typeface="+mn-ea"/>
                <a:cs typeface="Times New Roman" panose="02020603050405020304" pitchFamily="18" charset="0"/>
                <a:sym typeface="Wingdings" panose="05000000000000000000" pitchFamily="2" charset="2"/>
              </a:rPr>
              <a:t>方案的</a:t>
            </a:r>
            <a:r>
              <a:rPr lang="zh-CN" altLang="en-US" dirty="0">
                <a:latin typeface="+mn-ea"/>
                <a:cs typeface="Times New Roman" panose="02020603050405020304" pitchFamily="18" charset="0"/>
                <a:sym typeface="Wingdings" panose="05000000000000000000" pitchFamily="2" charset="2"/>
              </a:rPr>
              <a:t>介绍</a:t>
            </a:r>
            <a:endParaRPr lang="zh-CN" altLang="en-US" dirty="0">
              <a:latin typeface="+mn-ea"/>
              <a:cs typeface="Times New Roman" panose="02020603050405020304" pitchFamily="18" charset="0"/>
              <a:sym typeface="Wingdings" panose="05000000000000000000" pitchFamily="2" charset="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r="-1391" b="6838"/>
          <a:stretch>
            <a:fillRect/>
          </a:stretch>
        </p:blipFill>
        <p:spPr bwMode="auto">
          <a:xfrm>
            <a:off x="140836" y="1120087"/>
            <a:ext cx="4591050" cy="497373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442913" y="226722"/>
            <a:ext cx="9056851" cy="617518"/>
          </a:xfrm>
        </p:spPr>
        <p:txBody>
          <a:bodyPr/>
          <a:lstStyle/>
          <a:p>
            <a:r>
              <a:rPr dirty="0"/>
              <a:t>磁性</a:t>
            </a:r>
            <a:r>
              <a:rPr lang="en-US" altLang="zh-CN" dirty="0"/>
              <a:t>/</a:t>
            </a:r>
            <a:r>
              <a:rPr dirty="0"/>
              <a:t>非磁性薄膜：</a:t>
            </a:r>
            <a:r>
              <a:rPr lang="en-US" altLang="zh-CN" dirty="0"/>
              <a:t>SEM</a:t>
            </a:r>
            <a:r>
              <a:rPr lang="zh-CN" altLang="en-US" dirty="0"/>
              <a:t>表征表面形貌</a:t>
            </a:r>
            <a:endParaRPr lang="zh-CN" altLang="en-US"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9" name="灯片编号占位符 2"/>
          <p:cNvSpPr txBox="1"/>
          <p:nvPr/>
        </p:nvSpPr>
        <p:spPr>
          <a:xfrm>
            <a:off x="9005791" y="6394353"/>
            <a:ext cx="2743200" cy="2921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2" name="文本框 31"/>
          <p:cNvSpPr txBox="1"/>
          <p:nvPr/>
        </p:nvSpPr>
        <p:spPr>
          <a:xfrm>
            <a:off x="3352060" y="889471"/>
            <a:ext cx="4718310" cy="2173800"/>
          </a:xfrm>
          <a:prstGeom prst="rect">
            <a:avLst/>
          </a:prstGeom>
          <a:noFill/>
        </p:spPr>
        <p:txBody>
          <a:bodyPr wrap="square">
            <a:spAutoFit/>
          </a:bodyPr>
          <a:lstStyle/>
          <a:p>
            <a:pPr>
              <a:lnSpc>
                <a:spcPct val="150000"/>
              </a:lnSpc>
            </a:pPr>
            <a:r>
              <a:rPr lang="en-US" altLang="zh-CN" sz="2000" dirty="0">
                <a:latin typeface="+mn-ea"/>
                <a:cs typeface="Times New Roman" panose="02020603050405020304" pitchFamily="18" charset="0"/>
                <a:sym typeface="Wingdings" panose="05000000000000000000" pitchFamily="2" charset="2"/>
              </a:rPr>
              <a:t></a:t>
            </a:r>
            <a:r>
              <a:rPr lang="zh-CN" altLang="en-US" sz="2000" b="1" dirty="0">
                <a:solidFill>
                  <a:srgbClr val="202122"/>
                </a:solidFill>
                <a:latin typeface="Arial" panose="020B0604020202020204" pitchFamily="34" charset="0"/>
                <a:cs typeface="Times New Roman" panose="02020603050405020304" pitchFamily="18" charset="0"/>
                <a:sym typeface="Wingdings" panose="05000000000000000000" pitchFamily="2" charset="2"/>
              </a:rPr>
              <a:t>扫描电子</a:t>
            </a:r>
            <a:r>
              <a:rPr lang="zh-CN" altLang="en-US" sz="2000" b="1" i="0" dirty="0">
                <a:solidFill>
                  <a:srgbClr val="202122"/>
                </a:solidFill>
                <a:effectLst/>
                <a:latin typeface="Arial" panose="020B0604020202020204" pitchFamily="34" charset="0"/>
              </a:rPr>
              <a:t>显微镜</a:t>
            </a:r>
            <a:endParaRPr lang="en-US" altLang="zh-CN" sz="2000"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可用于表征表面形貌、化学成分、晶体结构和取向</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b="0" i="0" dirty="0">
                <a:solidFill>
                  <a:srgbClr val="202122"/>
                </a:solidFill>
                <a:effectLst/>
                <a:latin typeface="Arial" panose="020B0604020202020204" pitchFamily="34" charset="0"/>
              </a:rPr>
              <a:t>功能丰富，应用广泛，具有可附加性；相对易于操作，数据采集速度快</a:t>
            </a:r>
            <a:endParaRPr lang="en-US" altLang="zh-CN" sz="2000" dirty="0">
              <a:latin typeface="+mn-ea"/>
              <a:cs typeface="Times New Roman" panose="02020603050405020304" pitchFamily="18" charset="0"/>
              <a:sym typeface="Wingdings" panose="05000000000000000000" pitchFamily="2" charset="2"/>
            </a:endParaRPr>
          </a:p>
        </p:txBody>
      </p:sp>
      <p:sp>
        <p:nvSpPr>
          <p:cNvPr id="11" name="文本框 10"/>
          <p:cNvSpPr txBox="1"/>
          <p:nvPr/>
        </p:nvSpPr>
        <p:spPr>
          <a:xfrm>
            <a:off x="4528329" y="3227407"/>
            <a:ext cx="6196821" cy="3002810"/>
          </a:xfrm>
          <a:prstGeom prst="rect">
            <a:avLst/>
          </a:prstGeom>
          <a:noFill/>
        </p:spPr>
        <p:txBody>
          <a:bodyPr wrap="square">
            <a:spAutoFit/>
          </a:bodyPr>
          <a:lstStyle/>
          <a:p>
            <a:pPr>
              <a:lnSpc>
                <a:spcPct val="150000"/>
              </a:lnSpc>
            </a:pPr>
            <a:r>
              <a:rPr lang="en-US" altLang="zh-CN" dirty="0">
                <a:latin typeface="+mn-ea"/>
                <a:cs typeface="Times New Roman" panose="02020603050405020304" pitchFamily="18" charset="0"/>
                <a:sym typeface="Wingdings" panose="05000000000000000000" pitchFamily="2" charset="2"/>
              </a:rPr>
              <a:t> </a:t>
            </a:r>
            <a:r>
              <a:rPr lang="zh-CN" altLang="en-US" sz="2000" b="1" dirty="0">
                <a:latin typeface="CMR10"/>
                <a:cs typeface="Times New Roman" panose="02020603050405020304" pitchFamily="18" charset="0"/>
                <a:sym typeface="Wingdings" panose="05000000000000000000" pitchFamily="2" charset="2"/>
              </a:rPr>
              <a:t>二次电子表征表面形貌</a:t>
            </a:r>
            <a:endParaRPr lang="en-US" altLang="zh-CN" b="1"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由入射电子与松散结合的外层电子之间的碰撞产生，由探测器收集并转换成信号成像；</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低能电子</a:t>
            </a:r>
            <a:r>
              <a:rPr lang="en-US" altLang="zh-CN" dirty="0">
                <a:latin typeface="+mn-ea"/>
                <a:cs typeface="Times New Roman" panose="02020603050405020304" pitchFamily="18" charset="0"/>
                <a:sym typeface="Wingdings" panose="05000000000000000000" pitchFamily="2" charset="2"/>
              </a:rPr>
              <a:t>(~10-50 eV </a:t>
            </a:r>
            <a:r>
              <a:rPr lang="zh-CN" altLang="en-US" dirty="0">
                <a:latin typeface="+mn-ea"/>
                <a:cs typeface="Times New Roman" panose="02020603050405020304" pitchFamily="18" charset="0"/>
                <a:sym typeface="Wingdings" panose="05000000000000000000" pitchFamily="2" charset="2"/>
              </a:rPr>
              <a:t>＞ 功函数</a:t>
            </a:r>
            <a:r>
              <a:rPr lang="en-US" altLang="zh-CN" dirty="0">
                <a:latin typeface="+mn-ea"/>
                <a:cs typeface="Times New Roman" panose="02020603050405020304" pitchFamily="18" charset="0"/>
                <a:sym typeface="Wingdings" panose="05000000000000000000" pitchFamily="2" charset="2"/>
              </a:rPr>
              <a:t>4.5eV)</a:t>
            </a:r>
            <a:r>
              <a:rPr lang="zh-CN" altLang="en-US" dirty="0">
                <a:latin typeface="+mn-ea"/>
                <a:cs typeface="Times New Roman" panose="02020603050405020304" pitchFamily="18" charset="0"/>
                <a:sym typeface="Wingdings" panose="05000000000000000000" pitchFamily="2" charset="2"/>
              </a:rPr>
              <a:t>；数量大；</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solidFill>
                  <a:srgbClr val="202122"/>
                </a:solidFill>
                <a:latin typeface="+mn-ea"/>
                <a:cs typeface="Times New Roman" panose="02020603050405020304" pitchFamily="18" charset="0"/>
                <a:sym typeface="Wingdings" panose="05000000000000000000" pitchFamily="2" charset="2"/>
              </a:rPr>
              <a:t>优点：高分辨率</a:t>
            </a:r>
            <a:r>
              <a:rPr lang="en-US" altLang="zh-CN" dirty="0">
                <a:solidFill>
                  <a:srgbClr val="202122"/>
                </a:solidFill>
                <a:latin typeface="+mn-ea"/>
                <a:cs typeface="Times New Roman" panose="02020603050405020304" pitchFamily="18" charset="0"/>
                <a:sym typeface="Wingdings" panose="05000000000000000000" pitchFamily="2" charset="2"/>
              </a:rPr>
              <a:t>1-2nm</a:t>
            </a:r>
            <a:r>
              <a:rPr lang="zh-CN" altLang="en-US" dirty="0">
                <a:solidFill>
                  <a:srgbClr val="202122"/>
                </a:solidFill>
                <a:latin typeface="+mn-ea"/>
                <a:cs typeface="Times New Roman" panose="02020603050405020304" pitchFamily="18" charset="0"/>
                <a:sym typeface="Wingdings" panose="05000000000000000000" pitchFamily="2" charset="2"/>
              </a:rPr>
              <a:t>（仅受电子束直径限制）、高焦深（有利于表征粗糙表面）</a:t>
            </a:r>
            <a:endParaRPr lang="en-US" altLang="zh-CN" dirty="0">
              <a:solidFill>
                <a:srgbClr val="202122"/>
              </a:solidFill>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背散射电子的影响（</a:t>
            </a:r>
            <a:r>
              <a:rPr lang="en-US" altLang="zh-CN" dirty="0">
                <a:latin typeface="+mn-ea"/>
                <a:cs typeface="Times New Roman" panose="02020603050405020304" pitchFamily="18" charset="0"/>
                <a:sym typeface="Wingdings" panose="05000000000000000000" pitchFamily="2" charset="2"/>
              </a:rPr>
              <a:t>BSE</a:t>
            </a:r>
            <a:r>
              <a:rPr lang="zh-CN" altLang="en-US" dirty="0">
                <a:latin typeface="+mn-ea"/>
                <a:cs typeface="Times New Roman" panose="02020603050405020304" pitchFamily="18" charset="0"/>
                <a:sym typeface="Wingdings" panose="05000000000000000000" pitchFamily="2" charset="2"/>
              </a:rPr>
              <a:t>）</a:t>
            </a:r>
            <a:endParaRPr lang="en-US" altLang="zh-CN" b="0" i="0" dirty="0">
              <a:solidFill>
                <a:srgbClr val="202122"/>
              </a:solidFill>
              <a:effectLst/>
              <a:latin typeface="Arial" panose="020B0604020202020204" pitchFamily="34" charset="0"/>
            </a:endParaRPr>
          </a:p>
        </p:txBody>
      </p:sp>
      <p:pic>
        <p:nvPicPr>
          <p:cNvPr id="10" name="图片 9"/>
          <p:cNvPicPr>
            <a:picLocks noChangeAspect="1"/>
          </p:cNvPicPr>
          <p:nvPr/>
        </p:nvPicPr>
        <p:blipFill>
          <a:blip r:embed="rId2"/>
          <a:stretch>
            <a:fillRect/>
          </a:stretch>
        </p:blipFill>
        <p:spPr>
          <a:xfrm>
            <a:off x="7966923" y="1120087"/>
            <a:ext cx="4211421" cy="2085975"/>
          </a:xfrm>
          <a:prstGeom prst="rect">
            <a:avLst/>
          </a:prstGeom>
        </p:spPr>
      </p:pic>
      <p:pic>
        <p:nvPicPr>
          <p:cNvPr id="13" name="图片 12"/>
          <p:cNvPicPr>
            <a:picLocks noChangeAspect="1"/>
          </p:cNvPicPr>
          <p:nvPr/>
        </p:nvPicPr>
        <p:blipFill>
          <a:blip r:embed="rId3"/>
          <a:stretch>
            <a:fillRect/>
          </a:stretch>
        </p:blipFill>
        <p:spPr>
          <a:xfrm>
            <a:off x="10672763" y="4122305"/>
            <a:ext cx="1519237" cy="13771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230" y="243840"/>
            <a:ext cx="4713605" cy="617220"/>
          </a:xfrm>
        </p:spPr>
        <p:txBody>
          <a:bodyPr>
            <a:normAutofit fontScale="90000"/>
          </a:bodyPr>
          <a:lstStyle/>
          <a:p>
            <a:r>
              <a:rPr>
                <a:sym typeface="+mn-ea"/>
              </a:rPr>
              <a:t>磁性</a:t>
            </a:r>
            <a:r>
              <a:rPr lang="en-US" altLang="zh-CN">
                <a:sym typeface="+mn-ea"/>
              </a:rPr>
              <a:t>/</a:t>
            </a:r>
            <a:r>
              <a:rPr>
                <a:sym typeface="+mn-ea"/>
              </a:rPr>
              <a:t>非磁性薄膜：</a:t>
            </a:r>
            <a:r>
              <a:rPr lang="en-US" altLang="zh-CN" dirty="0"/>
              <a:t>SEM</a:t>
            </a:r>
            <a:r>
              <a:rPr lang="zh-CN" altLang="en-US" dirty="0"/>
              <a:t>表征表面形貌</a:t>
            </a:r>
            <a:endParaRPr lang="zh-CN" altLang="en-US"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9" name="灯片编号占位符 2"/>
          <p:cNvSpPr txBox="1"/>
          <p:nvPr/>
        </p:nvSpPr>
        <p:spPr>
          <a:xfrm>
            <a:off x="9005791" y="6394353"/>
            <a:ext cx="2743200" cy="2921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2" name="文本框 31"/>
          <p:cNvSpPr txBox="1"/>
          <p:nvPr/>
        </p:nvSpPr>
        <p:spPr>
          <a:xfrm>
            <a:off x="5125489" y="171451"/>
            <a:ext cx="6813810" cy="1758302"/>
          </a:xfrm>
          <a:prstGeom prst="rect">
            <a:avLst/>
          </a:prstGeom>
          <a:noFill/>
        </p:spPr>
        <p:txBody>
          <a:bodyPr wrap="square">
            <a:spAutoFit/>
          </a:bodyPr>
          <a:lstStyle/>
          <a:p>
            <a:pPr>
              <a:lnSpc>
                <a:spcPct val="150000"/>
              </a:lnSpc>
            </a:pPr>
            <a:r>
              <a:rPr lang="en-US" altLang="zh-CN" sz="2000" dirty="0">
                <a:latin typeface="+mn-ea"/>
                <a:cs typeface="Times New Roman" panose="02020603050405020304" pitchFamily="18" charset="0"/>
                <a:sym typeface="Wingdings" panose="05000000000000000000" pitchFamily="2" charset="2"/>
              </a:rPr>
              <a:t></a:t>
            </a:r>
            <a:r>
              <a:rPr lang="zh-CN" altLang="en-US" sz="2000" b="1" dirty="0">
                <a:solidFill>
                  <a:srgbClr val="202122"/>
                </a:solidFill>
                <a:latin typeface="Arial" panose="020B0604020202020204" pitchFamily="34" charset="0"/>
                <a:cs typeface="Times New Roman" panose="02020603050405020304" pitchFamily="18" charset="0"/>
                <a:sym typeface="Wingdings" panose="05000000000000000000" pitchFamily="2" charset="2"/>
              </a:rPr>
              <a:t>实验方法</a:t>
            </a:r>
            <a:endParaRPr lang="en-US" altLang="zh-CN" sz="2000"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通过</a:t>
            </a:r>
            <a:r>
              <a:rPr lang="en-US" altLang="zh-CN" dirty="0">
                <a:solidFill>
                  <a:srgbClr val="202122"/>
                </a:solidFill>
                <a:latin typeface="Arial" panose="020B0604020202020204" pitchFamily="34" charset="0"/>
              </a:rPr>
              <a:t>SEM</a:t>
            </a:r>
            <a:r>
              <a:rPr lang="zh-CN" altLang="en-US" dirty="0">
                <a:latin typeface="+mn-ea"/>
                <a:cs typeface="Times New Roman" panose="02020603050405020304" pitchFamily="18" charset="0"/>
                <a:sym typeface="Wingdings" panose="05000000000000000000" pitchFamily="2" charset="2"/>
              </a:rPr>
              <a:t>获得样品表面形貌</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通过</a:t>
            </a:r>
            <a:r>
              <a:rPr lang="en-US" altLang="zh-CN" dirty="0">
                <a:solidFill>
                  <a:srgbClr val="202122"/>
                </a:solidFill>
                <a:latin typeface="Arial" panose="020B0604020202020204" pitchFamily="34" charset="0"/>
                <a:cs typeface="Times New Roman" panose="02020603050405020304" pitchFamily="18" charset="0"/>
                <a:sym typeface="Wingdings" panose="05000000000000000000" pitchFamily="2" charset="2"/>
              </a:rPr>
              <a:t>FIB</a:t>
            </a:r>
            <a:r>
              <a:rPr lang="zh-CN" altLang="en-US" dirty="0">
                <a:latin typeface="+mn-ea"/>
                <a:cs typeface="Times New Roman" panose="02020603050405020304" pitchFamily="18" charset="0"/>
                <a:sym typeface="Wingdings" panose="05000000000000000000" pitchFamily="2" charset="2"/>
              </a:rPr>
              <a:t>获得样品截面</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solidFill>
                  <a:srgbClr val="202122"/>
                </a:solidFill>
                <a:latin typeface="Arial" panose="020B0604020202020204" pitchFamily="34" charset="0"/>
              </a:rPr>
              <a:t>通过</a:t>
            </a:r>
            <a:r>
              <a:rPr lang="en-US" altLang="zh-CN" dirty="0">
                <a:solidFill>
                  <a:srgbClr val="202122"/>
                </a:solidFill>
                <a:latin typeface="Arial" panose="020B0604020202020204" pitchFamily="34" charset="0"/>
              </a:rPr>
              <a:t>SEM</a:t>
            </a:r>
            <a:r>
              <a:rPr lang="zh-CN" altLang="en-US" b="0" i="0" dirty="0">
                <a:solidFill>
                  <a:srgbClr val="202122"/>
                </a:solidFill>
                <a:effectLst/>
                <a:latin typeface="Arial" panose="020B0604020202020204" pitchFamily="34" charset="0"/>
              </a:rPr>
              <a:t>获得样品截面形貌</a:t>
            </a:r>
            <a:endParaRPr lang="en-US" altLang="zh-CN" dirty="0">
              <a:latin typeface="+mn-ea"/>
              <a:cs typeface="Times New Roman" panose="02020603050405020304" pitchFamily="18" charset="0"/>
              <a:sym typeface="Wingdings" panose="05000000000000000000" pitchFamily="2" charset="2"/>
            </a:endParaRPr>
          </a:p>
        </p:txBody>
      </p:sp>
      <p:sp>
        <p:nvSpPr>
          <p:cNvPr id="11" name="文本框 10"/>
          <p:cNvSpPr txBox="1"/>
          <p:nvPr/>
        </p:nvSpPr>
        <p:spPr>
          <a:xfrm>
            <a:off x="5125488" y="1780896"/>
            <a:ext cx="6983187" cy="3833806"/>
          </a:xfrm>
          <a:prstGeom prst="rect">
            <a:avLst/>
          </a:prstGeom>
          <a:noFill/>
        </p:spPr>
        <p:txBody>
          <a:bodyPr wrap="square">
            <a:spAutoFit/>
          </a:bodyPr>
          <a:lstStyle/>
          <a:p>
            <a:pPr>
              <a:lnSpc>
                <a:spcPct val="150000"/>
              </a:lnSpc>
            </a:pPr>
            <a:r>
              <a:rPr lang="en-US" altLang="zh-CN" dirty="0">
                <a:latin typeface="+mn-ea"/>
                <a:cs typeface="Times New Roman" panose="02020603050405020304" pitchFamily="18" charset="0"/>
                <a:sym typeface="Wingdings" panose="05000000000000000000" pitchFamily="2" charset="2"/>
              </a:rPr>
              <a:t> </a:t>
            </a:r>
            <a:r>
              <a:rPr lang="zh-CN" altLang="en-US" sz="2000" b="1" dirty="0">
                <a:latin typeface="CMR10"/>
                <a:cs typeface="Times New Roman" panose="02020603050405020304" pitchFamily="18" charset="0"/>
                <a:sym typeface="Wingdings" panose="05000000000000000000" pitchFamily="2" charset="2"/>
              </a:rPr>
              <a:t>其他表征</a:t>
            </a:r>
            <a:endParaRPr lang="en-US" altLang="zh-CN" b="1"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b="0" i="0" dirty="0">
                <a:solidFill>
                  <a:srgbClr val="202122"/>
                </a:solidFill>
                <a:effectLst/>
                <a:latin typeface="Arial" panose="020B0604020202020204" pitchFamily="34" charset="0"/>
              </a:rPr>
              <a:t>化学成分</a:t>
            </a:r>
            <a:endParaRPr lang="en-US" altLang="zh-CN" dirty="0">
              <a:solidFill>
                <a:srgbClr val="202122"/>
              </a:solidFill>
              <a:latin typeface="Arial" panose="020B0604020202020204" pitchFamily="34" charset="0"/>
            </a:endParaRPr>
          </a:p>
          <a:p>
            <a:pPr lvl="1">
              <a:lnSpc>
                <a:spcPct val="150000"/>
              </a:lnSpc>
            </a:pPr>
            <a:r>
              <a:rPr lang="en-US" altLang="zh-CN" b="0" i="0" dirty="0">
                <a:solidFill>
                  <a:srgbClr val="202122"/>
                </a:solidFill>
                <a:effectLst/>
                <a:latin typeface="Arial" panose="020B0604020202020204" pitchFamily="34" charset="0"/>
              </a:rPr>
              <a:t>	</a:t>
            </a:r>
            <a:r>
              <a:rPr lang="zh-CN" altLang="en-US" b="0" i="0" dirty="0">
                <a:solidFill>
                  <a:srgbClr val="202122"/>
                </a:solidFill>
                <a:effectLst/>
                <a:latin typeface="Arial" panose="020B0604020202020204" pitchFamily="34" charset="0"/>
              </a:rPr>
              <a:t>背散射电子</a:t>
            </a:r>
            <a:r>
              <a:rPr lang="en-US" altLang="zh-CN" b="0" i="0" dirty="0">
                <a:solidFill>
                  <a:srgbClr val="202122"/>
                </a:solidFill>
                <a:effectLst/>
                <a:latin typeface="Arial" panose="020B0604020202020204" pitchFamily="34" charset="0"/>
              </a:rPr>
              <a:t>BSE</a:t>
            </a:r>
            <a:r>
              <a:rPr lang="zh-CN" altLang="en-US" b="0" i="0" dirty="0">
                <a:solidFill>
                  <a:srgbClr val="202122"/>
                </a:solidFill>
                <a:effectLst/>
                <a:latin typeface="Arial" panose="020B0604020202020204" pitchFamily="34" charset="0"/>
              </a:rPr>
              <a:t>，高能电子，与样品相互作用强度大，用</a:t>
            </a:r>
            <a:r>
              <a:rPr lang="en-US" altLang="zh-CN" b="0" i="0" dirty="0">
                <a:solidFill>
                  <a:srgbClr val="202122"/>
                </a:solidFill>
                <a:effectLst/>
                <a:latin typeface="Arial" panose="020B0604020202020204" pitchFamily="34" charset="0"/>
              </a:rPr>
              <a:t>	</a:t>
            </a:r>
            <a:r>
              <a:rPr lang="zh-CN" altLang="en-US" b="0" i="0" dirty="0">
                <a:solidFill>
                  <a:srgbClr val="202122"/>
                </a:solidFill>
                <a:effectLst/>
                <a:latin typeface="Arial" panose="020B0604020202020204" pitchFamily="34" charset="0"/>
              </a:rPr>
              <a:t>作表面形貌表征分辨率不如二次电子，可进行多相样品中</a:t>
            </a:r>
            <a:r>
              <a:rPr lang="en-US" altLang="zh-CN" b="0" i="0" dirty="0">
                <a:solidFill>
                  <a:srgbClr val="202122"/>
                </a:solidFill>
                <a:effectLst/>
                <a:latin typeface="Arial" panose="020B0604020202020204" pitchFamily="34" charset="0"/>
              </a:rPr>
              <a:t>	</a:t>
            </a:r>
            <a:r>
              <a:rPr lang="zh-CN" altLang="en-US" b="0" i="0" dirty="0">
                <a:solidFill>
                  <a:srgbClr val="202122"/>
                </a:solidFill>
                <a:effectLst/>
                <a:latin typeface="Arial" panose="020B0604020202020204" pitchFamily="34" charset="0"/>
              </a:rPr>
              <a:t>成分的对比</a:t>
            </a:r>
            <a:endParaRPr lang="en-US" altLang="zh-CN" b="0" i="0" dirty="0">
              <a:solidFill>
                <a:srgbClr val="202122"/>
              </a:solidFill>
              <a:effectLst/>
              <a:latin typeface="Arial" panose="020B0604020202020204" pitchFamily="34" charset="0"/>
            </a:endParaRPr>
          </a:p>
          <a:p>
            <a:pPr lvl="2">
              <a:lnSpc>
                <a:spcPct val="150000"/>
              </a:lnSpc>
            </a:pPr>
            <a:r>
              <a:rPr lang="en-US" altLang="zh-CN" b="0" i="0" dirty="0">
                <a:solidFill>
                  <a:srgbClr val="202122"/>
                </a:solidFill>
                <a:effectLst/>
                <a:latin typeface="Arial" panose="020B0604020202020204" pitchFamily="34" charset="0"/>
              </a:rPr>
              <a:t>X-ray</a:t>
            </a:r>
            <a:r>
              <a:rPr lang="zh-CN" altLang="en-US" dirty="0">
                <a:solidFill>
                  <a:srgbClr val="202122"/>
                </a:solidFill>
                <a:latin typeface="Arial" panose="020B0604020202020204" pitchFamily="34" charset="0"/>
              </a:rPr>
              <a:t>，每种元素都有对应的</a:t>
            </a:r>
            <a:r>
              <a:rPr lang="en-US" altLang="zh-CN" dirty="0">
                <a:solidFill>
                  <a:srgbClr val="202122"/>
                </a:solidFill>
                <a:latin typeface="Arial" panose="020B0604020202020204" pitchFamily="34" charset="0"/>
              </a:rPr>
              <a:t>X</a:t>
            </a:r>
            <a:r>
              <a:rPr lang="zh-CN" altLang="en-US" dirty="0">
                <a:solidFill>
                  <a:srgbClr val="202122"/>
                </a:solidFill>
                <a:latin typeface="Arial" panose="020B0604020202020204" pitchFamily="34" charset="0"/>
              </a:rPr>
              <a:t>射线信号，不损伤样品；但是空间分辨率有限，信号强度较弱，检测效率较低</a:t>
            </a:r>
            <a:endParaRPr lang="en-US" altLang="zh-CN" b="0" i="0" dirty="0">
              <a:solidFill>
                <a:srgbClr val="202122"/>
              </a:solidFill>
              <a:effectLst/>
              <a:latin typeface="Arial" panose="020B0604020202020204" pitchFamily="34" charset="0"/>
            </a:endParaRPr>
          </a:p>
          <a:p>
            <a:pPr marL="800100" lvl="1" indent="-342900">
              <a:lnSpc>
                <a:spcPct val="150000"/>
              </a:lnSpc>
              <a:buFont typeface="Wingdings" panose="05000000000000000000" pitchFamily="2" charset="2"/>
              <a:buChar char="ü"/>
            </a:pPr>
            <a:r>
              <a:rPr lang="zh-CN" altLang="en-US" dirty="0">
                <a:solidFill>
                  <a:srgbClr val="202122"/>
                </a:solidFill>
                <a:latin typeface="Arial" panose="020B0604020202020204" pitchFamily="34" charset="0"/>
              </a:rPr>
              <a:t>晶体状态</a:t>
            </a:r>
            <a:endParaRPr lang="en-US" altLang="zh-CN" dirty="0">
              <a:solidFill>
                <a:srgbClr val="202122"/>
              </a:solidFill>
              <a:latin typeface="Arial" panose="020B0604020202020204" pitchFamily="34" charset="0"/>
            </a:endParaRPr>
          </a:p>
          <a:p>
            <a:pPr lvl="1">
              <a:lnSpc>
                <a:spcPct val="150000"/>
              </a:lnSpc>
            </a:pPr>
            <a:r>
              <a:rPr lang="en-US" altLang="zh-CN" dirty="0">
                <a:solidFill>
                  <a:srgbClr val="202122"/>
                </a:solidFill>
                <a:latin typeface="Arial" panose="020B0604020202020204" pitchFamily="34" charset="0"/>
              </a:rPr>
              <a:t>	</a:t>
            </a:r>
            <a:r>
              <a:rPr lang="zh-CN" altLang="en-US" dirty="0">
                <a:solidFill>
                  <a:srgbClr val="202122"/>
                </a:solidFill>
                <a:latin typeface="Arial" panose="020B0604020202020204" pitchFamily="34" charset="0"/>
              </a:rPr>
              <a:t>衍射背散射电子，</a:t>
            </a:r>
            <a:r>
              <a:rPr lang="en-US" altLang="zh-CN" dirty="0">
                <a:solidFill>
                  <a:srgbClr val="202122"/>
                </a:solidFill>
                <a:latin typeface="Arial" panose="020B0604020202020204" pitchFamily="34" charset="0"/>
              </a:rPr>
              <a:t>EBSD</a:t>
            </a:r>
            <a:r>
              <a:rPr lang="zh-CN" altLang="en-US" dirty="0">
                <a:solidFill>
                  <a:srgbClr val="202122"/>
                </a:solidFill>
                <a:latin typeface="Arial" panose="020B0604020202020204" pitchFamily="34" charset="0"/>
              </a:rPr>
              <a:t>用于确定晶体结构和取向</a:t>
            </a:r>
            <a:endParaRPr lang="en-US" altLang="zh-CN" b="0" i="0" dirty="0">
              <a:solidFill>
                <a:srgbClr val="202122"/>
              </a:solidFill>
              <a:effectLst/>
              <a:latin typeface="Arial" panose="020B0604020202020204" pitchFamily="34" charset="0"/>
            </a:endParaRPr>
          </a:p>
        </p:txBody>
      </p:sp>
      <p:sp>
        <p:nvSpPr>
          <p:cNvPr id="13" name="文本框 12"/>
          <p:cNvSpPr txBox="1"/>
          <p:nvPr/>
        </p:nvSpPr>
        <p:spPr>
          <a:xfrm>
            <a:off x="5125489" y="5474544"/>
            <a:ext cx="6983187" cy="1798954"/>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zh-CN" altLang="en-US" sz="2000" b="1" dirty="0">
                <a:latin typeface="CMR10"/>
                <a:cs typeface="Times New Roman" panose="02020603050405020304" pitchFamily="18" charset="0"/>
                <a:sym typeface="Wingdings" panose="05000000000000000000" pitchFamily="2" charset="2"/>
              </a:rPr>
              <a:t>经费预算</a:t>
            </a:r>
            <a:endParaRPr lang="en-US" altLang="zh-CN" sz="2000" b="1" dirty="0">
              <a:latin typeface="CMR10"/>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热场发射扫描电镜    </a:t>
            </a:r>
            <a:r>
              <a:rPr lang="en-US" altLang="zh-CN" dirty="0">
                <a:solidFill>
                  <a:srgbClr val="202122"/>
                </a:solidFill>
                <a:latin typeface="Arial" panose="020B0604020202020204" pitchFamily="34" charset="0"/>
                <a:cs typeface="Times New Roman" panose="02020603050405020304" pitchFamily="18" charset="0"/>
                <a:sym typeface="Wingdings" panose="05000000000000000000" pitchFamily="2" charset="2"/>
              </a:rPr>
              <a:t>300/h</a:t>
            </a: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；冷场发射扫描电镜    </a:t>
            </a:r>
            <a:r>
              <a:rPr lang="en-US" altLang="zh-CN" dirty="0">
                <a:solidFill>
                  <a:srgbClr val="202122"/>
                </a:solidFill>
                <a:latin typeface="Arial" panose="020B0604020202020204" pitchFamily="34" charset="0"/>
                <a:cs typeface="Times New Roman" panose="02020603050405020304" pitchFamily="18" charset="0"/>
                <a:sym typeface="Wingdings" panose="05000000000000000000" pitchFamily="2" charset="2"/>
              </a:rPr>
              <a:t>600/h</a:t>
            </a:r>
            <a:endParaRPr lang="en-US" altLang="zh-CN" dirty="0">
              <a:solidFill>
                <a:srgbClr val="202122"/>
              </a:solidFill>
              <a:latin typeface="Arial" panose="020B0604020202020204" pitchFamily="34" charset="0"/>
              <a:cs typeface="Times New Roman" panose="02020603050405020304" pitchFamily="18" charset="0"/>
              <a:sym typeface="Wingdings" panose="05000000000000000000" pitchFamily="2" charset="2"/>
            </a:endParaRPr>
          </a:p>
          <a:p>
            <a:pPr lvl="1">
              <a:lnSpc>
                <a:spcPct val="150000"/>
              </a:lnSpc>
            </a:pP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a:t>
            </a:r>
            <a:r>
              <a:rPr lang="en-US" altLang="zh-CN" dirty="0">
                <a:solidFill>
                  <a:srgbClr val="202122"/>
                </a:solidFill>
                <a:latin typeface="Arial" panose="020B0604020202020204" pitchFamily="34" charset="0"/>
                <a:cs typeface="Times New Roman" panose="02020603050405020304" pitchFamily="18" charset="0"/>
                <a:sym typeface="Wingdings" panose="05000000000000000000" pitchFamily="2" charset="2"/>
              </a:rPr>
              <a:t>*</a:t>
            </a: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参考北京大学大型仪器共享管理平台收费标准）</a:t>
            </a:r>
            <a:endParaRPr lang="en-US" altLang="zh-CN" dirty="0">
              <a:latin typeface="CMR10"/>
              <a:cs typeface="Times New Roman" panose="02020603050405020304" pitchFamily="18" charset="0"/>
              <a:sym typeface="Wingdings" panose="05000000000000000000" pitchFamily="2" charset="2"/>
            </a:endParaRPr>
          </a:p>
          <a:p>
            <a:pPr>
              <a:lnSpc>
                <a:spcPct val="150000"/>
              </a:lnSpc>
            </a:pPr>
            <a:r>
              <a:rPr lang="en-US" altLang="zh-CN" sz="2000" b="1" dirty="0">
                <a:latin typeface="CMR10"/>
                <a:cs typeface="Times New Roman" panose="02020603050405020304" pitchFamily="18" charset="0"/>
                <a:sym typeface="Wingdings" panose="05000000000000000000" pitchFamily="2" charset="2"/>
              </a:rPr>
              <a:t>      </a:t>
            </a:r>
            <a:endParaRPr lang="en-US" altLang="zh-CN" sz="2000" b="1" dirty="0">
              <a:latin typeface="CMR10"/>
              <a:cs typeface="Times New Roman" panose="02020603050405020304" pitchFamily="18" charset="0"/>
              <a:sym typeface="Wingdings" panose="05000000000000000000" pitchFamily="2" charset="2"/>
            </a:endParaRPr>
          </a:p>
        </p:txBody>
      </p:sp>
      <p:pic>
        <p:nvPicPr>
          <p:cNvPr id="2050" name="Picture 2" descr="沉积在AISI H11钢基板上（激光照射前）的TiAlN/TiN多层涂层（总厚度2.17 μ m）的扫描电镜分析。（a）涂层表面和（b）涂层的横截面。"/>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71980"/>
            <a:ext cx="5146901" cy="218298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228275" y="5700044"/>
            <a:ext cx="4929188" cy="830997"/>
          </a:xfrm>
          <a:prstGeom prst="rect">
            <a:avLst/>
          </a:prstGeom>
          <a:noFill/>
        </p:spPr>
        <p:txBody>
          <a:bodyPr wrap="square">
            <a:spAutoFit/>
          </a:bodyPr>
          <a:lstStyle/>
          <a:p>
            <a:r>
              <a:rPr lang="zh-CN" altLang="en-US" sz="1600" dirty="0"/>
              <a:t>沉积在 AISI H11 钢基材上的 TiAlN/TiN 多层涂层（总厚度 2.17 μm）的 SEM 分析（激光前辐照）。 (a) 涂层表面和 (b) 涂层的横截面。</a:t>
            </a:r>
            <a:endParaRPr lang="zh-CN" altLang="en-US" sz="1600" dirty="0"/>
          </a:p>
        </p:txBody>
      </p:sp>
      <p:pic>
        <p:nvPicPr>
          <p:cNvPr id="6" name="图片 5"/>
          <p:cNvPicPr>
            <a:picLocks noChangeAspect="1"/>
          </p:cNvPicPr>
          <p:nvPr/>
        </p:nvPicPr>
        <p:blipFill>
          <a:blip r:embed="rId2"/>
          <a:stretch>
            <a:fillRect/>
          </a:stretch>
        </p:blipFill>
        <p:spPr>
          <a:xfrm>
            <a:off x="0" y="1003032"/>
            <a:ext cx="3653766" cy="2470687"/>
          </a:xfrm>
          <a:prstGeom prst="rect">
            <a:avLst/>
          </a:prstGeom>
        </p:spPr>
      </p:pic>
      <p:sp>
        <p:nvSpPr>
          <p:cNvPr id="17" name="文本框 16"/>
          <p:cNvSpPr txBox="1"/>
          <p:nvPr/>
        </p:nvSpPr>
        <p:spPr>
          <a:xfrm>
            <a:off x="3713032" y="1293879"/>
            <a:ext cx="1105906" cy="2031325"/>
          </a:xfrm>
          <a:prstGeom prst="rect">
            <a:avLst/>
          </a:prstGeom>
          <a:noFill/>
        </p:spPr>
        <p:txBody>
          <a:bodyPr wrap="square">
            <a:spAutoFit/>
          </a:bodyPr>
          <a:lstStyle/>
          <a:p>
            <a:r>
              <a:rPr lang="zh-CN" altLang="en-US" dirty="0"/>
              <a:t>TiN 薄膜的表面形貌。 (a) 横截面插入的倾斜视图中的 SEM</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磁性</a:t>
            </a:r>
            <a:r>
              <a:rPr lang="en-US" altLang="zh-CN">
                <a:sym typeface="+mn-ea"/>
              </a:rPr>
              <a:t>/</a:t>
            </a:r>
            <a:r>
              <a:rPr>
                <a:sym typeface="+mn-ea"/>
              </a:rPr>
              <a:t>非磁性薄膜：</a:t>
            </a:r>
            <a:r>
              <a:rPr lang="en-US" altLang="zh-CN" dirty="0"/>
              <a:t>AFM</a:t>
            </a:r>
            <a:r>
              <a:rPr lang="zh-CN" altLang="en-US" dirty="0"/>
              <a:t>表征表面形貌</a:t>
            </a:r>
            <a:endParaRPr lang="zh-CN" altLang="en-US"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9" name="灯片编号占位符 2"/>
          <p:cNvSpPr txBox="1"/>
          <p:nvPr/>
        </p:nvSpPr>
        <p:spPr>
          <a:xfrm>
            <a:off x="9005791" y="6394353"/>
            <a:ext cx="2743200" cy="2921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2" name="文本框 31"/>
          <p:cNvSpPr txBox="1"/>
          <p:nvPr/>
        </p:nvSpPr>
        <p:spPr>
          <a:xfrm>
            <a:off x="4268877" y="563990"/>
            <a:ext cx="5235857" cy="3004797"/>
          </a:xfrm>
          <a:prstGeom prst="rect">
            <a:avLst/>
          </a:prstGeom>
          <a:noFill/>
        </p:spPr>
        <p:txBody>
          <a:bodyPr wrap="square">
            <a:spAutoFit/>
          </a:bodyPr>
          <a:lstStyle/>
          <a:p>
            <a:pPr>
              <a:lnSpc>
                <a:spcPct val="150000"/>
              </a:lnSpc>
            </a:pPr>
            <a:r>
              <a:rPr lang="en-US" altLang="zh-CN" sz="2000" dirty="0">
                <a:latin typeface="+mn-ea"/>
                <a:cs typeface="Times New Roman" panose="02020603050405020304" pitchFamily="18" charset="0"/>
                <a:sym typeface="Wingdings" panose="05000000000000000000" pitchFamily="2" charset="2"/>
              </a:rPr>
              <a:t></a:t>
            </a:r>
            <a:r>
              <a:rPr lang="zh-CN" altLang="en-US" sz="2000" b="1" dirty="0">
                <a:solidFill>
                  <a:srgbClr val="202122"/>
                </a:solidFill>
                <a:latin typeface="Arial" panose="020B0604020202020204" pitchFamily="34" charset="0"/>
                <a:cs typeface="Times New Roman" panose="02020603050405020304" pitchFamily="18" charset="0"/>
                <a:sym typeface="Wingdings" panose="05000000000000000000" pitchFamily="2" charset="2"/>
              </a:rPr>
              <a:t>原子力</a:t>
            </a:r>
            <a:r>
              <a:rPr lang="zh-CN" altLang="en-US" sz="2000" b="1" i="0" dirty="0">
                <a:solidFill>
                  <a:srgbClr val="202122"/>
                </a:solidFill>
                <a:effectLst/>
                <a:latin typeface="Arial" panose="020B0604020202020204" pitchFamily="34" charset="0"/>
              </a:rPr>
              <a:t>显微镜</a:t>
            </a:r>
            <a:endParaRPr lang="en-US" altLang="zh-CN" sz="2000"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AFM</a:t>
            </a:r>
            <a:r>
              <a:rPr lang="zh-CN" altLang="en-US" dirty="0">
                <a:latin typeface="+mn-ea"/>
                <a:cs typeface="Times New Roman" panose="02020603050405020304" pitchFamily="18" charset="0"/>
                <a:sym typeface="Wingdings" panose="05000000000000000000" pitchFamily="2" charset="2"/>
              </a:rPr>
              <a:t>可用于测量探针和样品之间的力，从而测量样品的机械性能，例如样品的杨氏模量等。</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b="0" i="0" dirty="0">
                <a:solidFill>
                  <a:srgbClr val="202122"/>
                </a:solidFill>
                <a:effectLst/>
                <a:latin typeface="+mn-ea"/>
              </a:rPr>
              <a:t>AFM</a:t>
            </a:r>
            <a:r>
              <a:rPr lang="zh-CN" altLang="en-US" b="0" i="0" dirty="0">
                <a:solidFill>
                  <a:srgbClr val="202122"/>
                </a:solidFill>
                <a:effectLst/>
                <a:latin typeface="Arial" panose="020B0604020202020204" pitchFamily="34" charset="0"/>
              </a:rPr>
              <a:t>可用于以高分辨率形成样品表面的三维形状（形貌）的图像，同时可用于以操控改变样品的性质，例如原子操作等。</a:t>
            </a:r>
            <a:endParaRPr lang="en-US" altLang="zh-CN" sz="2000" dirty="0">
              <a:latin typeface="+mn-ea"/>
              <a:cs typeface="Times New Roman" panose="02020603050405020304" pitchFamily="18" charset="0"/>
              <a:sym typeface="Wingdings" panose="05000000000000000000" pitchFamily="2" charset="2"/>
            </a:endParaRPr>
          </a:p>
        </p:txBody>
      </p:sp>
      <p:sp>
        <p:nvSpPr>
          <p:cNvPr id="11" name="文本框 10"/>
          <p:cNvSpPr txBox="1"/>
          <p:nvPr/>
        </p:nvSpPr>
        <p:spPr>
          <a:xfrm>
            <a:off x="4679498" y="3439692"/>
            <a:ext cx="7220662" cy="3418308"/>
          </a:xfrm>
          <a:prstGeom prst="rect">
            <a:avLst/>
          </a:prstGeom>
          <a:noFill/>
        </p:spPr>
        <p:txBody>
          <a:bodyPr wrap="square">
            <a:spAutoFit/>
          </a:bodyPr>
          <a:lstStyle/>
          <a:p>
            <a:pPr>
              <a:lnSpc>
                <a:spcPct val="150000"/>
              </a:lnSpc>
            </a:pPr>
            <a:r>
              <a:rPr lang="en-US" altLang="zh-CN" dirty="0">
                <a:latin typeface="+mn-ea"/>
                <a:cs typeface="Times New Roman" panose="02020603050405020304" pitchFamily="18" charset="0"/>
                <a:sym typeface="Wingdings" panose="05000000000000000000" pitchFamily="2" charset="2"/>
              </a:rPr>
              <a:t> </a:t>
            </a:r>
            <a:r>
              <a:rPr lang="zh-CN" altLang="en-US" sz="2000" b="1" dirty="0">
                <a:latin typeface="CMR10"/>
                <a:cs typeface="Times New Roman" panose="02020603050405020304" pitchFamily="18" charset="0"/>
                <a:sym typeface="Wingdings" panose="05000000000000000000" pitchFamily="2" charset="2"/>
              </a:rPr>
              <a:t>注意事项</a:t>
            </a:r>
            <a:endParaRPr lang="en-US" altLang="zh-CN" b="1"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AFM</a:t>
            </a:r>
            <a:r>
              <a:rPr lang="zh-CN" altLang="en-US" dirty="0">
                <a:latin typeface="+mn-ea"/>
                <a:cs typeface="Times New Roman" panose="02020603050405020304" pitchFamily="18" charset="0"/>
                <a:sym typeface="Wingdings" panose="05000000000000000000" pitchFamily="2" charset="2"/>
              </a:rPr>
              <a:t>图像是逐行扫描的数据拼接成的，由于针尖状态的变化行与行之间可能会有错位。</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压电陶瓷的非线性效应也可能造成高度图的一侧的扭曲。</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对于图片处理需要消除样品倾斜的影响，但同时也可能会出现“假象”</a:t>
            </a:r>
            <a:r>
              <a:rPr lang="en-US" altLang="zh-CN" dirty="0">
                <a:latin typeface="+mn-ea"/>
                <a:cs typeface="Times New Roman" panose="02020603050405020304" pitchFamily="18" charset="0"/>
                <a:sym typeface="Wingdings" panose="05000000000000000000" pitchFamily="2" charset="2"/>
              </a:rPr>
              <a:t>(</a:t>
            </a:r>
            <a:r>
              <a:rPr lang="zh-CN" altLang="en-US" dirty="0">
                <a:latin typeface="+mn-ea"/>
                <a:cs typeface="Times New Roman" panose="02020603050405020304" pitchFamily="18" charset="0"/>
                <a:sym typeface="Wingdings" panose="05000000000000000000" pitchFamily="2" charset="2"/>
              </a:rPr>
              <a:t>表面凸起或缺陷影响图像处理</a:t>
            </a:r>
            <a:r>
              <a:rPr lang="en-US" altLang="zh-CN" dirty="0">
                <a:latin typeface="+mn-ea"/>
                <a:cs typeface="Times New Roman" panose="02020603050405020304" pitchFamily="18" charset="0"/>
                <a:sym typeface="Wingdings" panose="05000000000000000000" pitchFamily="2" charset="2"/>
              </a:rPr>
              <a:t>)</a:t>
            </a:r>
            <a:r>
              <a:rPr lang="zh-CN" altLang="en-US" dirty="0">
                <a:latin typeface="+mn-ea"/>
                <a:cs typeface="Times New Roman" panose="02020603050405020304" pitchFamily="18" charset="0"/>
                <a:sym typeface="Wingdings" panose="05000000000000000000" pitchFamily="2" charset="2"/>
              </a:rPr>
              <a:t>。</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t>针尖的尖锐度和仪器的噪声水平限制了所能测量的最小粗糙度，扫描参数也会有影响。</a:t>
            </a:r>
            <a:endParaRPr lang="en-US" altLang="zh-CN" b="0" i="0" dirty="0">
              <a:solidFill>
                <a:srgbClr val="202122"/>
              </a:solidFill>
              <a:effectLst/>
              <a:latin typeface="Arial" panose="020B0604020202020204" pitchFamily="34" charset="0"/>
            </a:endParaRPr>
          </a:p>
        </p:txBody>
      </p:sp>
      <p:sp>
        <p:nvSpPr>
          <p:cNvPr id="15" name="文本框 14"/>
          <p:cNvSpPr txBox="1"/>
          <p:nvPr/>
        </p:nvSpPr>
        <p:spPr>
          <a:xfrm>
            <a:off x="1470613" y="6057473"/>
            <a:ext cx="4204501" cy="369332"/>
          </a:xfrm>
          <a:prstGeom prst="rect">
            <a:avLst/>
          </a:prstGeom>
          <a:noFill/>
        </p:spPr>
        <p:txBody>
          <a:bodyPr wrap="square">
            <a:spAutoFit/>
          </a:bodyPr>
          <a:lstStyle/>
          <a:p>
            <a:r>
              <a:rPr lang="en-US" altLang="zh-CN" b="0" i="0" dirty="0">
                <a:solidFill>
                  <a:srgbClr val="202122"/>
                </a:solidFill>
                <a:effectLst/>
                <a:latin typeface="Arial" panose="020B0604020202020204" pitchFamily="34" charset="0"/>
              </a:rPr>
              <a:t>Si</a:t>
            </a:r>
            <a:r>
              <a:rPr lang="zh-CN" altLang="en-US" b="0" i="0" dirty="0">
                <a:solidFill>
                  <a:srgbClr val="202122"/>
                </a:solidFill>
                <a:effectLst/>
                <a:latin typeface="Arial" panose="020B0604020202020204" pitchFamily="34" charset="0"/>
              </a:rPr>
              <a:t>片表面形貌图</a:t>
            </a:r>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913" y="898748"/>
            <a:ext cx="3235008" cy="29996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2"/>
          <a:stretch>
            <a:fillRect/>
          </a:stretch>
        </p:blipFill>
        <p:spPr>
          <a:xfrm>
            <a:off x="35504" y="3936052"/>
            <a:ext cx="4991001" cy="2123488"/>
          </a:xfrm>
          <a:prstGeom prst="rect">
            <a:avLst/>
          </a:prstGeom>
        </p:spPr>
      </p:pic>
      <p:pic>
        <p:nvPicPr>
          <p:cNvPr id="10" name="Picture 9"/>
          <p:cNvPicPr>
            <a:picLocks noChangeAspect="1"/>
          </p:cNvPicPr>
          <p:nvPr/>
        </p:nvPicPr>
        <p:blipFill>
          <a:blip r:embed="rId3"/>
          <a:stretch>
            <a:fillRect/>
          </a:stretch>
        </p:blipFill>
        <p:spPr>
          <a:xfrm>
            <a:off x="9730341" y="898747"/>
            <a:ext cx="1944379" cy="29996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磁性</a:t>
            </a:r>
            <a:r>
              <a:rPr lang="en-US" altLang="zh-CN">
                <a:sym typeface="+mn-ea"/>
              </a:rPr>
              <a:t>/</a:t>
            </a:r>
            <a:r>
              <a:rPr>
                <a:sym typeface="+mn-ea"/>
              </a:rPr>
              <a:t>非磁性薄膜：</a:t>
            </a:r>
            <a:r>
              <a:rPr lang="en-US" altLang="zh-CN" dirty="0"/>
              <a:t>AFM</a:t>
            </a:r>
            <a:r>
              <a:rPr lang="zh-CN" altLang="en-US" dirty="0"/>
              <a:t>表征表面形貌</a:t>
            </a:r>
            <a:endParaRPr lang="zh-CN" altLang="en-US"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9" name="灯片编号占位符 2"/>
          <p:cNvSpPr txBox="1"/>
          <p:nvPr/>
        </p:nvSpPr>
        <p:spPr>
          <a:xfrm>
            <a:off x="9005791" y="6394353"/>
            <a:ext cx="2743200" cy="2921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2" name="文本框 31"/>
          <p:cNvSpPr txBox="1"/>
          <p:nvPr/>
        </p:nvSpPr>
        <p:spPr>
          <a:xfrm>
            <a:off x="4049876" y="492067"/>
            <a:ext cx="7220662" cy="1756315"/>
          </a:xfrm>
          <a:prstGeom prst="rect">
            <a:avLst/>
          </a:prstGeom>
          <a:noFill/>
        </p:spPr>
        <p:txBody>
          <a:bodyPr wrap="square">
            <a:spAutoFit/>
          </a:bodyPr>
          <a:lstStyle/>
          <a:p>
            <a:pPr>
              <a:lnSpc>
                <a:spcPct val="150000"/>
              </a:lnSpc>
            </a:pPr>
            <a:r>
              <a:rPr lang="en-US" altLang="zh-CN" sz="2000" dirty="0">
                <a:latin typeface="+mn-ea"/>
                <a:cs typeface="Times New Roman" panose="02020603050405020304" pitchFamily="18" charset="0"/>
                <a:sym typeface="Wingdings" panose="05000000000000000000" pitchFamily="2" charset="2"/>
              </a:rPr>
              <a:t></a:t>
            </a:r>
            <a:r>
              <a:rPr lang="zh-CN" altLang="en-US" sz="2000" b="1" dirty="0">
                <a:solidFill>
                  <a:srgbClr val="202122"/>
                </a:solidFill>
                <a:latin typeface="Arial" panose="020B0604020202020204" pitchFamily="34" charset="0"/>
                <a:cs typeface="Times New Roman" panose="02020603050405020304" pitchFamily="18" charset="0"/>
                <a:sym typeface="Wingdings" panose="05000000000000000000" pitchFamily="2" charset="2"/>
              </a:rPr>
              <a:t>实验方法</a:t>
            </a:r>
            <a:endParaRPr lang="en-US" altLang="zh-CN" sz="2000"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AFM</a:t>
            </a:r>
            <a:r>
              <a:rPr lang="zh-CN" altLang="en-US" dirty="0">
                <a:latin typeface="+mn-ea"/>
                <a:cs typeface="Times New Roman" panose="02020603050405020304" pitchFamily="18" charset="0"/>
                <a:sym typeface="Wingdings" panose="05000000000000000000" pitchFamily="2" charset="2"/>
              </a:rPr>
              <a:t>对样品表面形貌进行表征</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用</a:t>
            </a:r>
            <a:r>
              <a:rPr lang="en-US" altLang="zh-CN" dirty="0">
                <a:latin typeface="+mn-ea"/>
                <a:cs typeface="Times New Roman" panose="02020603050405020304" pitchFamily="18" charset="0"/>
                <a:sym typeface="Wingdings" panose="05000000000000000000" pitchFamily="2" charset="2"/>
              </a:rPr>
              <a:t>FIB</a:t>
            </a:r>
            <a:r>
              <a:rPr lang="zh-CN" altLang="en-US" dirty="0">
                <a:latin typeface="+mn-ea"/>
                <a:cs typeface="Times New Roman" panose="02020603050405020304" pitchFamily="18" charset="0"/>
                <a:sym typeface="Wingdings" panose="05000000000000000000" pitchFamily="2" charset="2"/>
              </a:rPr>
              <a:t>获得样品截面</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b="0" i="0" dirty="0">
                <a:solidFill>
                  <a:srgbClr val="202122"/>
                </a:solidFill>
                <a:effectLst/>
                <a:latin typeface="+mn-ea"/>
              </a:rPr>
              <a:t>AFM</a:t>
            </a:r>
            <a:r>
              <a:rPr lang="zh-CN" altLang="en-US" b="0" i="0" dirty="0">
                <a:solidFill>
                  <a:srgbClr val="202122"/>
                </a:solidFill>
                <a:effectLst/>
                <a:latin typeface="Arial" panose="020B0604020202020204" pitchFamily="34" charset="0"/>
              </a:rPr>
              <a:t>对于截面处形貌表征</a:t>
            </a:r>
            <a:endParaRPr lang="en-US" altLang="zh-CN" b="0" i="0" dirty="0">
              <a:solidFill>
                <a:srgbClr val="202122"/>
              </a:solidFill>
              <a:effectLst/>
              <a:latin typeface="Arial" panose="020B0604020202020204" pitchFamily="34" charset="0"/>
            </a:endParaRPr>
          </a:p>
        </p:txBody>
      </p:sp>
      <p:sp>
        <p:nvSpPr>
          <p:cNvPr id="11" name="文本框 10"/>
          <p:cNvSpPr txBox="1"/>
          <p:nvPr/>
        </p:nvSpPr>
        <p:spPr>
          <a:xfrm>
            <a:off x="4212138" y="2273936"/>
            <a:ext cx="7220662" cy="3004797"/>
          </a:xfrm>
          <a:prstGeom prst="rect">
            <a:avLst/>
          </a:prstGeom>
          <a:noFill/>
        </p:spPr>
        <p:txBody>
          <a:bodyPr wrap="square">
            <a:spAutoFit/>
          </a:bodyPr>
          <a:lstStyle/>
          <a:p>
            <a:pPr>
              <a:lnSpc>
                <a:spcPct val="150000"/>
              </a:lnSpc>
            </a:pPr>
            <a:r>
              <a:rPr lang="en-US" altLang="zh-CN" dirty="0">
                <a:latin typeface="+mn-ea"/>
                <a:cs typeface="Times New Roman" panose="02020603050405020304" pitchFamily="18" charset="0"/>
                <a:sym typeface="Wingdings" panose="05000000000000000000" pitchFamily="2" charset="2"/>
              </a:rPr>
              <a:t> </a:t>
            </a:r>
            <a:r>
              <a:rPr lang="zh-CN" altLang="en-US" sz="2000" b="1" dirty="0">
                <a:latin typeface="CMR10"/>
                <a:cs typeface="Times New Roman" panose="02020603050405020304" pitchFamily="18" charset="0"/>
                <a:sym typeface="Wingdings" panose="05000000000000000000" pitchFamily="2" charset="2"/>
              </a:rPr>
              <a:t>优势</a:t>
            </a:r>
            <a:endParaRPr lang="en-US" altLang="zh-CN" b="1"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AFM</a:t>
            </a:r>
            <a:r>
              <a:rPr lang="zh-CN" altLang="en-US" dirty="0">
                <a:latin typeface="+mn-ea"/>
                <a:cs typeface="Times New Roman" panose="02020603050405020304" pitchFamily="18" charset="0"/>
                <a:sym typeface="Wingdings" panose="05000000000000000000" pitchFamily="2" charset="2"/>
              </a:rPr>
              <a:t>不使用透镜或光束照射，因此不会因衍射和像差而受到空间分辨率的限制，并且不需要准备引导光束（通过产生真空）和染色样品的空间。</a:t>
            </a:r>
            <a:endParaRPr lang="en-US" altLang="zh-CN"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AFM</a:t>
            </a:r>
            <a:r>
              <a:rPr lang="zh-CN" altLang="en-US" dirty="0">
                <a:latin typeface="+mn-ea"/>
                <a:cs typeface="Times New Roman" panose="02020603050405020304" pitchFamily="18" charset="0"/>
                <a:sym typeface="Wingdings" panose="05000000000000000000" pitchFamily="2" charset="2"/>
              </a:rPr>
              <a:t>可以提供三维表面轮廓，且</a:t>
            </a:r>
            <a:r>
              <a:rPr lang="en-US" altLang="zh-CN" dirty="0">
                <a:latin typeface="+mn-ea"/>
                <a:cs typeface="Times New Roman" panose="02020603050405020304" pitchFamily="18" charset="0"/>
                <a:sym typeface="Wingdings" panose="05000000000000000000" pitchFamily="2" charset="2"/>
              </a:rPr>
              <a:t>AFM</a:t>
            </a:r>
            <a:r>
              <a:rPr lang="zh-CN" altLang="en-US" dirty="0">
                <a:latin typeface="+mn-ea"/>
                <a:cs typeface="Times New Roman" panose="02020603050405020304" pitchFamily="18" charset="0"/>
                <a:sym typeface="Wingdings" panose="05000000000000000000" pitchFamily="2" charset="2"/>
              </a:rPr>
              <a:t>观察的样品不需要任何特殊处理（如金属</a:t>
            </a:r>
            <a:r>
              <a:rPr lang="en-US" altLang="zh-CN" dirty="0">
                <a:latin typeface="+mn-ea"/>
                <a:cs typeface="Times New Roman" panose="02020603050405020304" pitchFamily="18" charset="0"/>
                <a:sym typeface="Wingdings" panose="05000000000000000000" pitchFamily="2" charset="2"/>
              </a:rPr>
              <a:t>/</a:t>
            </a:r>
            <a:r>
              <a:rPr lang="zh-CN" altLang="en-US" dirty="0">
                <a:latin typeface="+mn-ea"/>
                <a:cs typeface="Times New Roman" panose="02020603050405020304" pitchFamily="18" charset="0"/>
                <a:sym typeface="Wingdings" panose="05000000000000000000" pitchFamily="2" charset="2"/>
              </a:rPr>
              <a:t>碳涂层），</a:t>
            </a:r>
            <a:r>
              <a:rPr lang="en-US" altLang="zh-CN" dirty="0">
                <a:latin typeface="+mn-ea"/>
                <a:cs typeface="Times New Roman" panose="02020603050405020304" pitchFamily="18" charset="0"/>
                <a:sym typeface="Wingdings" panose="05000000000000000000" pitchFamily="2" charset="2"/>
              </a:rPr>
              <a:t>AFM</a:t>
            </a:r>
            <a:r>
              <a:rPr lang="zh-CN" altLang="en-US" dirty="0">
                <a:latin typeface="+mn-ea"/>
                <a:cs typeface="Times New Roman" panose="02020603050405020304" pitchFamily="18" charset="0"/>
                <a:sym typeface="Wingdings" panose="05000000000000000000" pitchFamily="2" charset="2"/>
              </a:rPr>
              <a:t>模式可以在环境空气甚至液体环境中完美地工作。</a:t>
            </a:r>
            <a:endParaRPr lang="en-US" altLang="zh-CN" dirty="0">
              <a:latin typeface="+mn-ea"/>
              <a:cs typeface="Times New Roman" panose="02020603050405020304" pitchFamily="18" charset="0"/>
              <a:sym typeface="Wingdings" panose="05000000000000000000" pitchFamily="2" charset="2"/>
            </a:endParaRPr>
          </a:p>
        </p:txBody>
      </p:sp>
      <p:sp>
        <p:nvSpPr>
          <p:cNvPr id="10" name="文本框 12"/>
          <p:cNvSpPr txBox="1"/>
          <p:nvPr/>
        </p:nvSpPr>
        <p:spPr>
          <a:xfrm>
            <a:off x="4971338" y="5282786"/>
            <a:ext cx="7220662" cy="506934"/>
          </a:xfrm>
          <a:prstGeom prst="rect">
            <a:avLst/>
          </a:prstGeom>
          <a:noFill/>
        </p:spPr>
        <p:txBody>
          <a:bodyPr wrap="square">
            <a:spAutoFit/>
          </a:bodyPr>
          <a:lstStyle/>
          <a:p>
            <a:pPr>
              <a:lnSpc>
                <a:spcPct val="150000"/>
              </a:lnSpc>
            </a:pPr>
            <a:r>
              <a:rPr lang="en-US" altLang="zh-CN" dirty="0">
                <a:latin typeface="+mn-ea"/>
                <a:cs typeface="Times New Roman" panose="02020603050405020304" pitchFamily="18" charset="0"/>
                <a:sym typeface="Wingdings" panose="05000000000000000000" pitchFamily="2" charset="2"/>
              </a:rPr>
              <a:t> </a:t>
            </a:r>
            <a:r>
              <a:rPr lang="zh-CN" altLang="en-US" sz="2000" b="1" dirty="0">
                <a:latin typeface="CMR10"/>
                <a:cs typeface="Times New Roman" panose="02020603050405020304" pitchFamily="18" charset="0"/>
                <a:sym typeface="Wingdings" panose="05000000000000000000" pitchFamily="2" charset="2"/>
              </a:rPr>
              <a:t>经费预算</a:t>
            </a:r>
            <a:endParaRPr lang="zh-CN" altLang="en-US" sz="2000" b="1" dirty="0">
              <a:latin typeface="CMR10"/>
              <a:cs typeface="Times New Roman" panose="02020603050405020304" pitchFamily="18" charset="0"/>
              <a:sym typeface="Wingdings" panose="05000000000000000000" pitchFamily="2" charset="2"/>
            </a:endParaRPr>
          </a:p>
        </p:txBody>
      </p:sp>
      <p:sp>
        <p:nvSpPr>
          <p:cNvPr id="12" name="TextBox 11"/>
          <p:cNvSpPr txBox="1"/>
          <p:nvPr/>
        </p:nvSpPr>
        <p:spPr>
          <a:xfrm>
            <a:off x="4846320" y="5692020"/>
            <a:ext cx="6096000" cy="1296637"/>
          </a:xfrm>
          <a:prstGeom prst="rect">
            <a:avLst/>
          </a:prstGeom>
          <a:noFill/>
        </p:spPr>
        <p:txBody>
          <a:bodyPr wrap="square">
            <a:spAutoFit/>
          </a:bodyPr>
          <a:lstStyle/>
          <a:p>
            <a:pPr marL="800100" lvl="1" indent="-342900">
              <a:lnSpc>
                <a:spcPct val="150000"/>
              </a:lnSpc>
              <a:buFont typeface="Wingdings" panose="05000000000000000000" pitchFamily="2" charset="2"/>
              <a:buChar char="ü"/>
            </a:pPr>
            <a:r>
              <a:rPr lang="zh-CN" altLang="en-US" dirty="0">
                <a:latin typeface="+mn-ea"/>
                <a:cs typeface="Times New Roman" panose="02020603050405020304" pitchFamily="18" charset="0"/>
                <a:sym typeface="Wingdings" panose="05000000000000000000" pitchFamily="2" charset="2"/>
              </a:rPr>
              <a:t>原子力显微镜：</a:t>
            </a:r>
            <a:r>
              <a:rPr lang="en-US" altLang="zh-CN" dirty="0">
                <a:latin typeface="+mn-ea"/>
                <a:cs typeface="Times New Roman" panose="02020603050405020304" pitchFamily="18" charset="0"/>
                <a:sym typeface="Wingdings" panose="05000000000000000000" pitchFamily="2" charset="2"/>
              </a:rPr>
              <a:t>600/h</a:t>
            </a:r>
            <a:endParaRPr lang="en-US" altLang="zh-CN" dirty="0">
              <a:latin typeface="+mn-ea"/>
              <a:cs typeface="Times New Roman" panose="02020603050405020304" pitchFamily="18" charset="0"/>
              <a:sym typeface="Wingdings" panose="05000000000000000000" pitchFamily="2" charset="2"/>
            </a:endParaRPr>
          </a:p>
          <a:p>
            <a:pPr lvl="1">
              <a:lnSpc>
                <a:spcPct val="150000"/>
              </a:lnSpc>
            </a:pPr>
            <a:r>
              <a:rPr lang="en-US" altLang="zh-CN" dirty="0">
                <a:solidFill>
                  <a:srgbClr val="202122"/>
                </a:solidFill>
                <a:latin typeface="+mn-ea"/>
                <a:cs typeface="Times New Roman" panose="02020603050405020304" pitchFamily="18" charset="0"/>
                <a:sym typeface="Wingdings" panose="05000000000000000000" pitchFamily="2" charset="2"/>
              </a:rPr>
              <a:t>     (</a:t>
            </a:r>
            <a:r>
              <a:rPr lang="en-US" altLang="zh-CN" dirty="0">
                <a:solidFill>
                  <a:srgbClr val="202122"/>
                </a:solidFill>
                <a:latin typeface="Arial" panose="020B0604020202020204" pitchFamily="34" charset="0"/>
                <a:cs typeface="Times New Roman" panose="02020603050405020304" pitchFamily="18" charset="0"/>
                <a:sym typeface="Wingdings" panose="05000000000000000000" pitchFamily="2" charset="2"/>
              </a:rPr>
              <a:t>*</a:t>
            </a: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参考北京大学大型仪器共享管理平台收费标准）</a:t>
            </a:r>
            <a:endParaRPr lang="en-US" altLang="zh-CN" dirty="0">
              <a:latin typeface="CMR10"/>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endParaRPr lang="en-US" altLang="zh-CN" dirty="0">
              <a:latin typeface="+mn-ea"/>
              <a:cs typeface="Times New Roman" panose="02020603050405020304" pitchFamily="18" charset="0"/>
              <a:sym typeface="Wingdings" panose="05000000000000000000" pitchFamily="2" charset="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927127"/>
            <a:ext cx="3783615" cy="31542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01600" y="4081359"/>
            <a:ext cx="4744720" cy="923330"/>
          </a:xfrm>
          <a:prstGeom prst="rect">
            <a:avLst/>
          </a:prstGeom>
          <a:noFill/>
        </p:spPr>
        <p:txBody>
          <a:bodyPr wrap="square">
            <a:spAutoFit/>
          </a:bodyPr>
          <a:lstStyle/>
          <a:p>
            <a:r>
              <a:rPr lang="en-US" altLang="zh-CN" dirty="0"/>
              <a:t>(1)</a:t>
            </a:r>
            <a:r>
              <a:rPr lang="zh-CN" altLang="en-US" dirty="0"/>
              <a:t>悬臂，</a:t>
            </a:r>
            <a:r>
              <a:rPr lang="en-US" altLang="zh-CN" dirty="0"/>
              <a:t>(2)</a:t>
            </a:r>
            <a:r>
              <a:rPr lang="zh-CN" altLang="en-US" dirty="0"/>
              <a:t>悬臂支持物，</a:t>
            </a:r>
            <a:r>
              <a:rPr lang="en-US" altLang="zh-CN" dirty="0"/>
              <a:t>(3)</a:t>
            </a:r>
            <a:r>
              <a:rPr lang="zh-CN" altLang="en-US" dirty="0"/>
              <a:t>压电元件（以本征频率振荡悬臂），</a:t>
            </a:r>
            <a:r>
              <a:rPr lang="en-US" altLang="zh-CN" dirty="0"/>
              <a:t>(4)</a:t>
            </a:r>
            <a:r>
              <a:rPr lang="zh-CN" altLang="en-US" dirty="0"/>
              <a:t>探针，</a:t>
            </a:r>
            <a:r>
              <a:rPr lang="en-US" altLang="zh-CN" dirty="0"/>
              <a:t>(5)</a:t>
            </a:r>
            <a:r>
              <a:rPr lang="zh-CN" altLang="en-US" dirty="0"/>
              <a:t>悬臂偏转和运动检测器，</a:t>
            </a:r>
            <a:r>
              <a:rPr lang="en-US" altLang="zh-CN" dirty="0"/>
              <a:t>(6)</a:t>
            </a:r>
            <a:r>
              <a:rPr lang="zh-CN" altLang="en-US" dirty="0"/>
              <a:t> 样品，</a:t>
            </a:r>
            <a:r>
              <a:rPr lang="en-US" altLang="zh-CN" dirty="0"/>
              <a:t>(7)</a:t>
            </a:r>
            <a:r>
              <a:rPr lang="en-US" altLang="zh-CN" dirty="0" err="1"/>
              <a:t>xyz</a:t>
            </a:r>
            <a:r>
              <a:rPr lang="zh-CN" altLang="en-US" dirty="0"/>
              <a:t>驱动移动样品</a:t>
            </a:r>
            <a:endParaRPr lang="zh-CN" altLang="en-US" dirty="0"/>
          </a:p>
        </p:txBody>
      </p:sp>
      <p:sp>
        <p:nvSpPr>
          <p:cNvPr id="18" name="文本框 31"/>
          <p:cNvSpPr txBox="1"/>
          <p:nvPr/>
        </p:nvSpPr>
        <p:spPr>
          <a:xfrm>
            <a:off x="101600" y="5073594"/>
            <a:ext cx="7220662" cy="925318"/>
          </a:xfrm>
          <a:prstGeom prst="rect">
            <a:avLst/>
          </a:prstGeom>
          <a:noFill/>
        </p:spPr>
        <p:txBody>
          <a:bodyPr wrap="square">
            <a:spAutoFit/>
          </a:bodyPr>
          <a:lstStyle/>
          <a:p>
            <a:pPr>
              <a:lnSpc>
                <a:spcPct val="150000"/>
              </a:lnSpc>
            </a:pPr>
            <a:r>
              <a:rPr lang="en-US" altLang="zh-CN" sz="2000" dirty="0">
                <a:latin typeface="+mn-ea"/>
                <a:cs typeface="Times New Roman" panose="02020603050405020304" pitchFamily="18" charset="0"/>
                <a:sym typeface="Wingdings" panose="05000000000000000000" pitchFamily="2" charset="2"/>
              </a:rPr>
              <a:t></a:t>
            </a:r>
            <a:r>
              <a:rPr lang="zh-CN" altLang="en-US" sz="2000" b="1" dirty="0">
                <a:solidFill>
                  <a:srgbClr val="202122"/>
                </a:solidFill>
                <a:latin typeface="Arial" panose="020B0604020202020204" pitchFamily="34" charset="0"/>
                <a:cs typeface="Times New Roman" panose="02020603050405020304" pitchFamily="18" charset="0"/>
                <a:sym typeface="Wingdings" panose="05000000000000000000" pitchFamily="2" charset="2"/>
              </a:rPr>
              <a:t>注意事项</a:t>
            </a:r>
            <a:endParaRPr lang="en-US" altLang="zh-CN" sz="2000" dirty="0">
              <a:latin typeface="+mn-ea"/>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AFM</a:t>
            </a:r>
            <a:r>
              <a:rPr lang="zh-CN" altLang="en-US" dirty="0">
                <a:latin typeface="+mn-ea"/>
                <a:cs typeface="Times New Roman" panose="02020603050405020304" pitchFamily="18" charset="0"/>
                <a:sym typeface="Wingdings" panose="05000000000000000000" pitchFamily="2" charset="2"/>
              </a:rPr>
              <a:t>的工作模式有轻敲模式与接触模式</a:t>
            </a:r>
            <a:endParaRPr lang="en-US" altLang="zh-CN" b="0" i="0" dirty="0">
              <a:solidFill>
                <a:srgbClr val="202122"/>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230" y="243840"/>
            <a:ext cx="4528820" cy="617220"/>
          </a:xfrm>
        </p:spPr>
        <p:txBody>
          <a:bodyPr>
            <a:normAutofit fontScale="90000"/>
          </a:bodyPr>
          <a:lstStyle/>
          <a:p>
            <a:r>
              <a:rPr>
                <a:sym typeface="+mn-ea"/>
              </a:rPr>
              <a:t>磁性</a:t>
            </a:r>
            <a:r>
              <a:rPr lang="en-US" altLang="zh-CN">
                <a:sym typeface="+mn-ea"/>
              </a:rPr>
              <a:t>/</a:t>
            </a:r>
            <a:r>
              <a:rPr>
                <a:sym typeface="+mn-ea"/>
              </a:rPr>
              <a:t>非磁性薄膜：</a:t>
            </a:r>
            <a:r>
              <a:rPr lang="en-US" altLang="zh-CN" dirty="0"/>
              <a:t>XPS</a:t>
            </a:r>
            <a:r>
              <a:rPr dirty="0"/>
              <a:t>表征</a:t>
            </a:r>
            <a:r>
              <a:rPr dirty="0"/>
              <a:t>化学状态</a:t>
            </a:r>
            <a:endParaRPr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9" name="灯片编号占位符 2"/>
          <p:cNvSpPr txBox="1"/>
          <p:nvPr/>
        </p:nvSpPr>
        <p:spPr>
          <a:xfrm>
            <a:off x="9005791" y="6394353"/>
            <a:ext cx="2743200" cy="2921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mc:AlternateContent xmlns:mc="http://schemas.openxmlformats.org/markup-compatibility/2006">
        <mc:Choice xmlns:a14="http://schemas.microsoft.com/office/drawing/2010/main" Requires="a14">
          <p:sp>
            <p:nvSpPr>
              <p:cNvPr id="32" name="文本框 31"/>
              <p:cNvSpPr txBox="1"/>
              <p:nvPr/>
            </p:nvSpPr>
            <p:spPr>
              <a:xfrm>
                <a:off x="4679498" y="189394"/>
                <a:ext cx="7220662" cy="2273300"/>
              </a:xfrm>
              <a:prstGeom prst="rect">
                <a:avLst/>
              </a:prstGeom>
              <a:noFill/>
            </p:spPr>
            <p:txBody>
              <a:bodyPr wrap="square">
                <a:spAutoFit/>
              </a:bodyPr>
              <a:lstStyle/>
              <a:p>
                <a:pPr>
                  <a:lnSpc>
                    <a:spcPct val="150000"/>
                  </a:lnSpc>
                </a:pPr>
                <a:r>
                  <a:rPr lang="en-US" altLang="zh-CN" sz="2000" dirty="0">
                    <a:ea typeface="+mn-lt"/>
                    <a:cs typeface="+mn-lt"/>
                    <a:sym typeface="Wingdings" panose="05000000000000000000" pitchFamily="2" charset="2"/>
                  </a:rPr>
                  <a:t></a:t>
                </a:r>
                <a:r>
                  <a:rPr lang="en-US" altLang="zh-CN" sz="2000" b="1" i="0" dirty="0">
                    <a:solidFill>
                      <a:srgbClr val="202122"/>
                    </a:solidFill>
                    <a:effectLst/>
                    <a:ea typeface="+mn-lt"/>
                    <a:cs typeface="+mn-lt"/>
                  </a:rPr>
                  <a:t>XPS(X</a:t>
                </a:r>
                <a:r>
                  <a:rPr lang="zh-CN" altLang="en-US" sz="2000" b="1" i="0" dirty="0">
                    <a:solidFill>
                      <a:srgbClr val="202122"/>
                    </a:solidFill>
                    <a:effectLst/>
                    <a:ea typeface="+mn-lt"/>
                    <a:cs typeface="+mn-lt"/>
                  </a:rPr>
                  <a:t>射线光电子能谱</a:t>
                </a:r>
                <a:r>
                  <a:rPr lang="en-US" altLang="zh-CN" sz="2000" b="1" i="0" dirty="0">
                    <a:solidFill>
                      <a:srgbClr val="202122"/>
                    </a:solidFill>
                    <a:effectLst/>
                    <a:ea typeface="+mn-lt"/>
                    <a:cs typeface="+mn-lt"/>
                  </a:rPr>
                  <a:t>)</a:t>
                </a:r>
                <a:endParaRPr lang="en-US" altLang="zh-CN" sz="2000" dirty="0">
                  <a:ea typeface="+mn-lt"/>
                  <a:cs typeface="+mn-lt"/>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ea typeface="+mn-lt"/>
                    <a:cs typeface="+mn-lt"/>
                    <a:sym typeface="Wingdings" panose="05000000000000000000" pitchFamily="2" charset="2"/>
                  </a:rPr>
                  <a:t>通过</a:t>
                </a:r>
                <a:r>
                  <a:rPr lang="en-US" altLang="zh-CN" dirty="0">
                    <a:ea typeface="+mn-lt"/>
                    <a:cs typeface="+mn-lt"/>
                    <a:sym typeface="Wingdings" panose="05000000000000000000" pitchFamily="2" charset="2"/>
                  </a:rPr>
                  <a:t>X</a:t>
                </a:r>
                <a:r>
                  <a:rPr lang="zh-CN" altLang="en-US" dirty="0">
                    <a:ea typeface="+mn-lt"/>
                    <a:cs typeface="+mn-lt"/>
                    <a:sym typeface="Wingdings" panose="05000000000000000000" pitchFamily="2" charset="2"/>
                  </a:rPr>
                  <a:t>射线源激发内层电子，得到内层电子的结合能，利用该特征结合能进行表征</a:t>
                </a:r>
                <a:endParaRPr lang="en-US" altLang="zh-CN" dirty="0">
                  <a:ea typeface="+mn-lt"/>
                  <a:cs typeface="+mn-lt"/>
                  <a:sym typeface="Wingdings" panose="05000000000000000000" pitchFamily="2" charset="2"/>
                </a:endParaRPr>
              </a:p>
              <a:p>
                <a:pPr marL="800100" lvl="1" indent="-342900">
                  <a:lnSpc>
                    <a:spcPct val="150000"/>
                  </a:lnSpc>
                  <a:buFont typeface="Wingdings" panose="05000000000000000000" pitchFamily="2" charset="2"/>
                  <a:buChar char="ü"/>
                </a:pPr>
                <a14:m>
                  <m:oMath xmlns:m="http://schemas.openxmlformats.org/officeDocument/2006/math">
                    <m:sSub>
                      <m:sSubPr>
                        <m:ctrlPr>
                          <a:rPr lang="en-US" altLang="zh-CN" i="1" dirty="0">
                            <a:latin typeface="Cambria Math" panose="02040503050406030204" charset="0"/>
                            <a:ea typeface="+mn-lt"/>
                            <a:cs typeface="Cambria Math" panose="02040503050406030204" charset="0"/>
                            <a:sym typeface="Wingdings" panose="05000000000000000000" pitchFamily="2" charset="2"/>
                          </a:rPr>
                        </m:ctrlPr>
                      </m:sSubPr>
                      <m:e>
                        <m:r>
                          <a:rPr lang="en-US" altLang="zh-CN" i="1" dirty="0">
                            <a:latin typeface="Cambria Math" panose="02040503050406030204" charset="0"/>
                            <a:ea typeface="+mn-lt"/>
                            <a:cs typeface="Cambria Math" panose="02040503050406030204" charset="0"/>
                            <a:sym typeface="Wingdings" panose="05000000000000000000" pitchFamily="2" charset="2"/>
                          </a:rPr>
                          <m:t>𝐸</m:t>
                        </m:r>
                      </m:e>
                      <m:sub>
                        <m:r>
                          <a:rPr lang="en-US" altLang="zh-CN" i="1" dirty="0">
                            <a:latin typeface="Cambria Math" panose="02040503050406030204" charset="0"/>
                            <a:ea typeface="+mn-lt"/>
                            <a:cs typeface="Cambria Math" panose="02040503050406030204" charset="0"/>
                            <a:sym typeface="Wingdings" panose="05000000000000000000" pitchFamily="2" charset="2"/>
                          </a:rPr>
                          <m:t>𝑏</m:t>
                        </m:r>
                      </m:sub>
                    </m:sSub>
                    <m:r>
                      <a:rPr lang="en-US" altLang="zh-CN" i="1" dirty="0">
                        <a:latin typeface="Cambria Math" panose="02040503050406030204" charset="0"/>
                        <a:ea typeface="MS Mincho" charset="0"/>
                        <a:cs typeface="Cambria Math" panose="02040503050406030204" charset="0"/>
                        <a:sym typeface="Wingdings" panose="05000000000000000000" pitchFamily="2" charset="2"/>
                      </a:rPr>
                      <m:t>=</m:t>
                    </m:r>
                    <m:r>
                      <a:rPr lang="en-US" altLang="zh-CN" i="1" dirty="0">
                        <a:latin typeface="Cambria Math" panose="02040503050406030204" charset="0"/>
                        <a:ea typeface="+mn-lt"/>
                        <a:cs typeface="Cambria Math" panose="02040503050406030204" charset="0"/>
                        <a:sym typeface="Wingdings" panose="05000000000000000000" pitchFamily="2" charset="2"/>
                      </a:rPr>
                      <m:t>ℎ</m:t>
                    </m:r>
                    <m:r>
                      <a:rPr lang="en-US" altLang="zh-CN" i="1" dirty="0">
                        <a:latin typeface="Cambria Math" panose="02040503050406030204" charset="0"/>
                        <a:ea typeface="MS Mincho" charset="0"/>
                        <a:cs typeface="Cambria Math" panose="02040503050406030204" charset="0"/>
                        <a:sym typeface="Wingdings" panose="05000000000000000000" pitchFamily="2" charset="2"/>
                      </a:rPr>
                      <m:t>𝜐</m:t>
                    </m:r>
                    <m:r>
                      <a:rPr lang="en-US" altLang="zh-CN" i="1" dirty="0">
                        <a:latin typeface="Cambria Math" panose="02040503050406030204" charset="0"/>
                        <a:ea typeface="+mn-lt"/>
                        <a:cs typeface="Cambria Math" panose="02040503050406030204" charset="0"/>
                        <a:sym typeface="Wingdings" panose="05000000000000000000" pitchFamily="2" charset="2"/>
                      </a:rPr>
                      <m:t>−</m:t>
                    </m:r>
                    <m:sSubSup>
                      <m:sSubSupPr>
                        <m:ctrlPr>
                          <a:rPr lang="en-US" altLang="zh-CN" i="1" dirty="0">
                            <a:latin typeface="Cambria Math" panose="02040503050406030204" charset="0"/>
                            <a:ea typeface="+mn-lt"/>
                            <a:cs typeface="Cambria Math" panose="02040503050406030204" charset="0"/>
                            <a:sym typeface="Wingdings" panose="05000000000000000000" pitchFamily="2" charset="2"/>
                          </a:rPr>
                        </m:ctrlPr>
                      </m:sSubSupPr>
                      <m:e>
                        <m:r>
                          <a:rPr lang="en-US" altLang="zh-CN" i="1" dirty="0">
                            <a:latin typeface="Cambria Math" panose="02040503050406030204" charset="0"/>
                            <a:ea typeface="+mn-lt"/>
                            <a:cs typeface="Cambria Math" panose="02040503050406030204" charset="0"/>
                            <a:sym typeface="Wingdings" panose="05000000000000000000" pitchFamily="2" charset="2"/>
                          </a:rPr>
                          <m:t>𝐸</m:t>
                        </m:r>
                      </m:e>
                      <m:sub>
                        <m:r>
                          <a:rPr lang="en-US" altLang="zh-CN" i="1" dirty="0">
                            <a:latin typeface="Cambria Math" panose="02040503050406030204" charset="0"/>
                            <a:ea typeface="+mn-lt"/>
                            <a:cs typeface="Cambria Math" panose="02040503050406030204" charset="0"/>
                            <a:sym typeface="Wingdings" panose="05000000000000000000" pitchFamily="2" charset="2"/>
                          </a:rPr>
                          <m:t>𝑘</m:t>
                        </m:r>
                      </m:sub>
                      <m:sup>
                        <m:r>
                          <a:rPr lang="en-US" altLang="zh-CN" i="1" dirty="0">
                            <a:latin typeface="Cambria Math" panose="02040503050406030204" charset="0"/>
                            <a:ea typeface="MS Mincho" charset="0"/>
                            <a:cs typeface="Cambria Math" panose="02040503050406030204" charset="0"/>
                            <a:sym typeface="Wingdings" panose="05000000000000000000" pitchFamily="2" charset="2"/>
                          </a:rPr>
                          <m:t>’</m:t>
                        </m:r>
                      </m:sup>
                    </m:sSubSup>
                    <m:r>
                      <a:rPr lang="en-US" altLang="zh-CN" i="1" dirty="0">
                        <a:latin typeface="Cambria Math" panose="02040503050406030204" charset="0"/>
                        <a:ea typeface="+mn-lt"/>
                        <a:cs typeface="Cambria Math" panose="02040503050406030204" charset="0"/>
                        <a:sym typeface="Wingdings" panose="05000000000000000000" pitchFamily="2" charset="2"/>
                      </a:rPr>
                      <m:t>−</m:t>
                    </m:r>
                    <m:sSub>
                      <m:sSubPr>
                        <m:ctrlPr>
                          <a:rPr lang="en-US" altLang="zh-CN" i="1" dirty="0">
                            <a:latin typeface="Cambria Math" panose="02040503050406030204" charset="0"/>
                            <a:ea typeface="+mn-lt"/>
                            <a:cs typeface="Cambria Math" panose="02040503050406030204" charset="0"/>
                            <a:sym typeface="Wingdings" panose="05000000000000000000" pitchFamily="2" charset="2"/>
                          </a:rPr>
                        </m:ctrlPr>
                      </m:sSubPr>
                      <m:e>
                        <m:r>
                          <a:rPr lang="en-US" altLang="zh-CN" i="1" dirty="0">
                            <a:latin typeface="Cambria Math" panose="02040503050406030204" charset="0"/>
                            <a:ea typeface="MS Mincho" charset="0"/>
                            <a:cs typeface="Cambria Math" panose="02040503050406030204" charset="0"/>
                            <a:sym typeface="Wingdings" panose="05000000000000000000" pitchFamily="2" charset="2"/>
                          </a:rPr>
                          <m:t>𝜙</m:t>
                        </m:r>
                      </m:e>
                      <m:sub>
                        <m:r>
                          <a:rPr lang="en-US" altLang="zh-CN" i="1" dirty="0">
                            <a:latin typeface="Cambria Math" panose="02040503050406030204" charset="0"/>
                            <a:ea typeface="+mn-lt"/>
                            <a:cs typeface="Cambria Math" panose="02040503050406030204" charset="0"/>
                            <a:sym typeface="Wingdings" panose="05000000000000000000" pitchFamily="2" charset="2"/>
                          </a:rPr>
                          <m:t>𝑠𝑝</m:t>
                        </m:r>
                      </m:sub>
                    </m:sSub>
                  </m:oMath>
                </a14:m>
                <a:endParaRPr lang="en-US" altLang="zh-CN" i="1" dirty="0">
                  <a:ea typeface="+mn-lt"/>
                  <a:cs typeface="+mn-lt"/>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a:ea typeface="+mn-lt"/>
                    <a:cs typeface="+mn-lt"/>
                    <a:sym typeface="Wingdings" panose="05000000000000000000" pitchFamily="2" charset="2"/>
                  </a:rPr>
                  <a:t>XPS</a:t>
                </a:r>
                <a:r>
                  <a:rPr lang="zh-CN" altLang="en-US" dirty="0">
                    <a:ea typeface="+mn-lt"/>
                    <a:cs typeface="+mn-lt"/>
                    <a:sym typeface="Wingdings" panose="05000000000000000000" pitchFamily="2" charset="2"/>
                  </a:rPr>
                  <a:t>利用化学位移对材料组分化学状态进行表征</a:t>
                </a:r>
                <a:endParaRPr lang="zh-CN" altLang="en-US" dirty="0">
                  <a:ea typeface="+mn-lt"/>
                  <a:cs typeface="+mn-lt"/>
                  <a:sym typeface="Wingdings" panose="05000000000000000000" pitchFamily="2" charset="2"/>
                </a:endParaRPr>
              </a:p>
            </p:txBody>
          </p:sp>
        </mc:Choice>
        <mc:Fallback>
          <p:sp>
            <p:nvSpPr>
              <p:cNvPr id="32" name="文本框 31"/>
              <p:cNvSpPr txBox="1">
                <a:spLocks noRot="1" noChangeAspect="1" noMove="1" noResize="1" noEditPoints="1" noAdjustHandles="1" noChangeArrowheads="1" noChangeShapeType="1" noTextEdit="1"/>
              </p:cNvSpPr>
              <p:nvPr/>
            </p:nvSpPr>
            <p:spPr>
              <a:xfrm>
                <a:off x="4679498" y="189394"/>
                <a:ext cx="7220662" cy="2273300"/>
              </a:xfrm>
              <a:prstGeom prst="rect">
                <a:avLst/>
              </a:prstGeom>
              <a:blipFill rotWithShape="1">
                <a:blip r:embed="rId1"/>
                <a:stretch>
                  <a:fillRect l="-3" t="-7" r="4" b="7"/>
                </a:stretch>
              </a:blipFill>
            </p:spPr>
            <p:txBody>
              <a:bodyPr/>
              <a:lstStyle/>
              <a:p>
                <a:r>
                  <a:rPr lang="zh-CN" altLang="en-US">
                    <a:noFill/>
                  </a:rPr>
                  <a:t> </a:t>
                </a:r>
              </a:p>
            </p:txBody>
          </p:sp>
        </mc:Fallback>
      </mc:AlternateContent>
      <p:sp>
        <p:nvSpPr>
          <p:cNvPr id="11" name="文本框 10"/>
          <p:cNvSpPr txBox="1"/>
          <p:nvPr/>
        </p:nvSpPr>
        <p:spPr>
          <a:xfrm>
            <a:off x="4679498" y="2260211"/>
            <a:ext cx="7220662" cy="4707890"/>
          </a:xfrm>
          <a:prstGeom prst="rect">
            <a:avLst/>
          </a:prstGeom>
          <a:noFill/>
        </p:spPr>
        <p:txBody>
          <a:bodyPr wrap="square">
            <a:spAutoFit/>
          </a:bodyPr>
          <a:lstStyle/>
          <a:p>
            <a:pPr>
              <a:lnSpc>
                <a:spcPct val="150000"/>
              </a:lnSpc>
            </a:pPr>
            <a:r>
              <a:rPr lang="en-US" altLang="zh-CN" dirty="0">
                <a:ea typeface="+mn-lt"/>
                <a:cs typeface="+mn-lt"/>
                <a:sym typeface="Wingdings" panose="05000000000000000000" pitchFamily="2" charset="2"/>
              </a:rPr>
              <a:t> </a:t>
            </a:r>
            <a:r>
              <a:rPr lang="en-US" altLang="zh-CN" sz="2000" b="1" dirty="0">
                <a:solidFill>
                  <a:srgbClr val="202122"/>
                </a:solidFill>
                <a:effectLst/>
                <a:ea typeface="+mn-lt"/>
                <a:cs typeface="+mn-lt"/>
                <a:sym typeface="Wingdings" panose="05000000000000000000" pitchFamily="2" charset="2"/>
              </a:rPr>
              <a:t>注意事项</a:t>
            </a:r>
            <a:endParaRPr lang="en-US" altLang="zh-CN" b="1" dirty="0">
              <a:ea typeface="+mn-lt"/>
              <a:cs typeface="+mn-lt"/>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ea typeface="+mn-lt"/>
                <a:cs typeface="+mn-lt"/>
                <a:sym typeface="Wingdings" panose="05000000000000000000" pitchFamily="2" charset="2"/>
              </a:rPr>
              <a:t>光电子自由程很短，故</a:t>
            </a:r>
            <a:r>
              <a:rPr lang="en-US" altLang="zh-CN" dirty="0">
                <a:ea typeface="+mn-lt"/>
                <a:cs typeface="+mn-lt"/>
                <a:sym typeface="Wingdings" panose="05000000000000000000" pitchFamily="2" charset="2"/>
              </a:rPr>
              <a:t>XPS</a:t>
            </a:r>
            <a:r>
              <a:rPr lang="zh-CN" altLang="en-US" dirty="0">
                <a:ea typeface="+mn-lt"/>
                <a:cs typeface="+mn-lt"/>
                <a:sym typeface="Wingdings" panose="05000000000000000000" pitchFamily="2" charset="2"/>
              </a:rPr>
              <a:t>只能对样品表面及浅层进行表征，使用时需配合</a:t>
            </a:r>
            <a:r>
              <a:rPr lang="en-US" altLang="zh-CN" dirty="0">
                <a:ea typeface="+mn-lt"/>
                <a:cs typeface="+mn-lt"/>
                <a:sym typeface="Wingdings" panose="05000000000000000000" pitchFamily="2" charset="2"/>
              </a:rPr>
              <a:t>FIB</a:t>
            </a:r>
            <a:r>
              <a:rPr lang="zh-CN" altLang="en-US" dirty="0">
                <a:ea typeface="+mn-lt"/>
                <a:cs typeface="+mn-lt"/>
                <a:sym typeface="Wingdings" panose="05000000000000000000" pitchFamily="2" charset="2"/>
              </a:rPr>
              <a:t>与溅射</a:t>
            </a:r>
            <a:endParaRPr lang="en-US" altLang="zh-CN" b="1" dirty="0">
              <a:ea typeface="+mn-lt"/>
              <a:cs typeface="+mn-lt"/>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ea typeface="+mn-lt"/>
                <a:cs typeface="+mn-lt"/>
                <a:sym typeface="Wingdings" panose="05000000000000000000" pitchFamily="2" charset="2"/>
              </a:rPr>
              <a:t>由于荷电效应及能量零点的不确定性，</a:t>
            </a:r>
            <a:r>
              <a:rPr lang="en-US" altLang="zh-CN" dirty="0">
                <a:ea typeface="+mn-lt"/>
                <a:cs typeface="+mn-lt"/>
                <a:sym typeface="Wingdings" panose="05000000000000000000" pitchFamily="2" charset="2"/>
              </a:rPr>
              <a:t>X</a:t>
            </a:r>
            <a:r>
              <a:rPr lang="zh-CN" altLang="en-US" dirty="0">
                <a:ea typeface="+mn-lt"/>
                <a:cs typeface="+mn-lt"/>
                <a:sym typeface="Wingdings" panose="05000000000000000000" pitchFamily="2" charset="2"/>
              </a:rPr>
              <a:t>射线光电子谱仪在使用前要进行能量校准（中和法，</a:t>
            </a:r>
            <a:r>
              <a:rPr lang="zh-CN" altLang="en-US" b="1" dirty="0">
                <a:ea typeface="+mn-lt"/>
                <a:cs typeface="+mn-lt"/>
                <a:sym typeface="Wingdings" panose="05000000000000000000" pitchFamily="2" charset="2"/>
              </a:rPr>
              <a:t>内标法</a:t>
            </a:r>
            <a:r>
              <a:rPr lang="zh-CN" altLang="en-US" dirty="0">
                <a:ea typeface="+mn-lt"/>
                <a:cs typeface="+mn-lt"/>
                <a:sym typeface="Wingdings" panose="05000000000000000000" pitchFamily="2" charset="2"/>
              </a:rPr>
              <a:t>）</a:t>
            </a:r>
            <a:endParaRPr lang="en-US" altLang="zh-CN" dirty="0">
              <a:ea typeface="+mn-lt"/>
              <a:cs typeface="+mn-lt"/>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dirty="0">
                <a:ea typeface="+mn-lt"/>
                <a:cs typeface="+mn-lt"/>
                <a:sym typeface="Wingdings" panose="05000000000000000000" pitchFamily="2" charset="2"/>
              </a:rPr>
              <a:t>XPS</a:t>
            </a:r>
            <a:r>
              <a:rPr lang="zh-CN" altLang="en-US" dirty="0">
                <a:ea typeface="+mn-lt"/>
                <a:cs typeface="+mn-lt"/>
                <a:sym typeface="Wingdings" panose="05000000000000000000" pitchFamily="2" charset="2"/>
              </a:rPr>
              <a:t>表征里，识别谱线类型非常重要（峰宽、</a:t>
            </a:r>
            <a:r>
              <a:rPr lang="en-US" altLang="zh-CN" dirty="0">
                <a:ea typeface="+mn-lt"/>
                <a:cs typeface="+mn-lt"/>
                <a:sym typeface="Wingdings" panose="05000000000000000000" pitchFamily="2" charset="2"/>
              </a:rPr>
              <a:t>Auger</a:t>
            </a:r>
            <a:r>
              <a:rPr lang="zh-CN" altLang="en-US" dirty="0">
                <a:ea typeface="+mn-lt"/>
                <a:cs typeface="+mn-lt"/>
                <a:sym typeface="Wingdings" panose="05000000000000000000" pitchFamily="2" charset="2"/>
              </a:rPr>
              <a:t>谱线、伴峰、鬼峰、震激和震离线、多重分裂、能量损失峰）；一般先识别</a:t>
            </a:r>
            <a:r>
              <a:rPr lang="en-US" altLang="zh-CN" dirty="0">
                <a:ea typeface="+mn-lt"/>
                <a:cs typeface="+mn-lt"/>
                <a:sym typeface="Wingdings" panose="05000000000000000000" pitchFamily="2" charset="2"/>
              </a:rPr>
              <a:t>C</a:t>
            </a:r>
            <a:r>
              <a:rPr lang="zh-CN" altLang="en-US" dirty="0">
                <a:ea typeface="+mn-lt"/>
                <a:cs typeface="+mn-lt"/>
                <a:sym typeface="Wingdings" panose="05000000000000000000" pitchFamily="2" charset="2"/>
              </a:rPr>
              <a:t>、</a:t>
            </a:r>
            <a:r>
              <a:rPr lang="en-US" altLang="zh-CN" dirty="0">
                <a:ea typeface="+mn-lt"/>
                <a:cs typeface="+mn-lt"/>
                <a:sym typeface="Wingdings" panose="05000000000000000000" pitchFamily="2" charset="2"/>
              </a:rPr>
              <a:t>O</a:t>
            </a:r>
            <a:r>
              <a:rPr lang="zh-CN" altLang="en-US" dirty="0">
                <a:ea typeface="+mn-lt"/>
                <a:cs typeface="+mn-lt"/>
                <a:sym typeface="Wingdings" panose="05000000000000000000" pitchFamily="2" charset="2"/>
              </a:rPr>
              <a:t>光电子峰及</a:t>
            </a:r>
            <a:r>
              <a:rPr lang="en-US" altLang="zh-CN" dirty="0">
                <a:ea typeface="+mn-lt"/>
                <a:cs typeface="+mn-lt"/>
                <a:sym typeface="Wingdings" panose="05000000000000000000" pitchFamily="2" charset="2"/>
              </a:rPr>
              <a:t>Auger</a:t>
            </a:r>
            <a:r>
              <a:rPr lang="zh-CN" altLang="en-US" dirty="0">
                <a:ea typeface="+mn-lt"/>
                <a:cs typeface="+mn-lt"/>
                <a:sym typeface="Wingdings" panose="05000000000000000000" pitchFamily="2" charset="2"/>
              </a:rPr>
              <a:t>谱线，再对照手册识别主峰与相关峰，最后识别所余弱峰</a:t>
            </a:r>
            <a:endParaRPr lang="en-US" altLang="zh-CN" dirty="0">
              <a:ea typeface="+mn-lt"/>
              <a:cs typeface="+mn-lt"/>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dirty="0">
                <a:solidFill>
                  <a:srgbClr val="202122"/>
                </a:solidFill>
                <a:ea typeface="+mn-lt"/>
                <a:cs typeface="+mn-lt"/>
                <a:sym typeface="Wingdings" panose="05000000000000000000" pitchFamily="2" charset="2"/>
              </a:rPr>
              <a:t>化学位移包括：结合能、双峰间距、半峰高宽、</a:t>
            </a:r>
            <a:r>
              <a:rPr lang="en-US" altLang="zh-CN" dirty="0">
                <a:solidFill>
                  <a:srgbClr val="202122"/>
                </a:solidFill>
                <a:ea typeface="+mn-lt"/>
                <a:cs typeface="+mn-lt"/>
                <a:sym typeface="Wingdings" panose="05000000000000000000" pitchFamily="2" charset="2"/>
              </a:rPr>
              <a:t>Auger</a:t>
            </a:r>
            <a:r>
              <a:rPr lang="zh-CN" altLang="en-US" dirty="0">
                <a:solidFill>
                  <a:srgbClr val="202122"/>
                </a:solidFill>
                <a:ea typeface="+mn-lt"/>
                <a:cs typeface="+mn-lt"/>
                <a:sym typeface="Wingdings" panose="05000000000000000000" pitchFamily="2" charset="2"/>
              </a:rPr>
              <a:t>线、伴峰等情况的变化</a:t>
            </a:r>
            <a:endParaRPr lang="zh-CN" altLang="en-US" dirty="0">
              <a:solidFill>
                <a:srgbClr val="202122"/>
              </a:solidFill>
              <a:ea typeface="+mn-lt"/>
              <a:cs typeface="+mn-lt"/>
              <a:sym typeface="Wingdings" panose="05000000000000000000" pitchFamily="2" charset="2"/>
            </a:endParaRPr>
          </a:p>
        </p:txBody>
      </p:sp>
      <p:pic>
        <p:nvPicPr>
          <p:cNvPr id="4" name="图片 3" descr="XPS"/>
          <p:cNvPicPr>
            <a:picLocks noChangeAspect="1"/>
          </p:cNvPicPr>
          <p:nvPr/>
        </p:nvPicPr>
        <p:blipFill>
          <a:blip r:embed="rId2"/>
          <a:stretch>
            <a:fillRect/>
          </a:stretch>
        </p:blipFill>
        <p:spPr>
          <a:xfrm>
            <a:off x="532130" y="1000125"/>
            <a:ext cx="3578225" cy="2623185"/>
          </a:xfrm>
          <a:prstGeom prst="rect">
            <a:avLst/>
          </a:prstGeom>
        </p:spPr>
      </p:pic>
      <p:pic>
        <p:nvPicPr>
          <p:cNvPr id="5" name="图片 4" descr="525px-Wide"/>
          <p:cNvPicPr>
            <a:picLocks noChangeAspect="1"/>
          </p:cNvPicPr>
          <p:nvPr/>
        </p:nvPicPr>
        <p:blipFill>
          <a:blip r:embed="rId3"/>
          <a:stretch>
            <a:fillRect/>
          </a:stretch>
        </p:blipFill>
        <p:spPr>
          <a:xfrm>
            <a:off x="532130" y="4293870"/>
            <a:ext cx="2863636" cy="1440000"/>
          </a:xfrm>
          <a:prstGeom prst="rect">
            <a:avLst/>
          </a:prstGeom>
        </p:spPr>
      </p:pic>
      <p:pic>
        <p:nvPicPr>
          <p:cNvPr id="6" name="图片 5" descr="525px-Hires"/>
          <p:cNvPicPr>
            <a:picLocks noChangeAspect="1"/>
          </p:cNvPicPr>
          <p:nvPr/>
        </p:nvPicPr>
        <p:blipFill>
          <a:blip r:embed="rId4"/>
          <a:stretch>
            <a:fillRect/>
          </a:stretch>
        </p:blipFill>
        <p:spPr>
          <a:xfrm>
            <a:off x="3395980" y="4293870"/>
            <a:ext cx="1762238" cy="1440000"/>
          </a:xfrm>
          <a:prstGeom prst="rect">
            <a:avLst/>
          </a:prstGeom>
        </p:spPr>
      </p:pic>
      <p:sp>
        <p:nvSpPr>
          <p:cNvPr id="15" name="文本框 14"/>
          <p:cNvSpPr txBox="1"/>
          <p:nvPr/>
        </p:nvSpPr>
        <p:spPr>
          <a:xfrm>
            <a:off x="474980" y="5748020"/>
            <a:ext cx="5166995" cy="645160"/>
          </a:xfrm>
          <a:prstGeom prst="rect">
            <a:avLst/>
          </a:prstGeom>
          <a:noFill/>
        </p:spPr>
        <p:txBody>
          <a:bodyPr wrap="square">
            <a:spAutoFit/>
          </a:bodyPr>
          <a:p>
            <a:r>
              <a:rPr lang="en-US" b="0" i="0" dirty="0">
                <a:solidFill>
                  <a:srgbClr val="202122"/>
                </a:solidFill>
                <a:effectLst/>
                <a:latin typeface="Arial" panose="020B0604020202020204" pitchFamily="34" charset="0"/>
              </a:rPr>
              <a:t>survey spectrum</a:t>
            </a:r>
            <a:r>
              <a:rPr lang="zh-CN" altLang="en-US"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左）</a:t>
            </a:r>
            <a:r>
              <a:rPr lang="en-US" b="0" i="0" dirty="0">
                <a:solidFill>
                  <a:srgbClr val="202122"/>
                </a:solidFill>
                <a:effectLst/>
                <a:latin typeface="Arial" panose="020B0604020202020204" pitchFamily="34" charset="0"/>
              </a:rPr>
              <a:t>           </a:t>
            </a:r>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high-resolution spectrum</a:t>
            </a:r>
            <a:r>
              <a:rPr lang="zh-CN" altLang="en-US"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右）</a:t>
            </a:r>
            <a:endParaRPr lang="zh-CN" altLang="en-US" b="0" i="0" dirty="0">
              <a:solidFill>
                <a:srgbClr val="202122"/>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磁性</a:t>
            </a:r>
            <a:r>
              <a:rPr lang="en-US" altLang="zh-CN">
                <a:sym typeface="+mn-ea"/>
              </a:rPr>
              <a:t>/</a:t>
            </a:r>
            <a:r>
              <a:rPr>
                <a:sym typeface="+mn-ea"/>
              </a:rPr>
              <a:t>非磁性薄膜：</a:t>
            </a:r>
            <a:r>
              <a:rPr lang="en-US" altLang="zh-CN" dirty="0"/>
              <a:t>XPS</a:t>
            </a:r>
            <a:r>
              <a:rPr dirty="0"/>
              <a:t>表征成分及</a:t>
            </a:r>
            <a:r>
              <a:rPr dirty="0"/>
              <a:t>成分变化</a:t>
            </a:r>
            <a:endParaRPr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9" name="灯片编号占位符 2"/>
          <p:cNvSpPr txBox="1"/>
          <p:nvPr/>
        </p:nvSpPr>
        <p:spPr>
          <a:xfrm>
            <a:off x="9005791" y="6394353"/>
            <a:ext cx="2743200" cy="2921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mc:AlternateContent xmlns:mc="http://schemas.openxmlformats.org/markup-compatibility/2006">
        <mc:Choice xmlns:a14="http://schemas.microsoft.com/office/drawing/2010/main" Requires="a14">
          <p:sp>
            <p:nvSpPr>
              <p:cNvPr id="32" name="文本框 31"/>
              <p:cNvSpPr txBox="1"/>
              <p:nvPr/>
            </p:nvSpPr>
            <p:spPr>
              <a:xfrm>
                <a:off x="4679498" y="863129"/>
                <a:ext cx="7220662" cy="1800860"/>
              </a:xfrm>
              <a:prstGeom prst="rect">
                <a:avLst/>
              </a:prstGeom>
              <a:noFill/>
            </p:spPr>
            <p:txBody>
              <a:bodyPr wrap="square">
                <a:spAutoFit/>
              </a:bodyPr>
              <a:lstStyle/>
              <a:p>
                <a:pPr>
                  <a:lnSpc>
                    <a:spcPct val="150000"/>
                  </a:lnSpc>
                </a:pPr>
                <a:r>
                  <a:rPr lang="en-US" altLang="zh-CN" sz="2000" dirty="0">
                    <a:ea typeface="+mn-lt"/>
                    <a:cs typeface="+mn-lt"/>
                    <a:sym typeface="Wingdings" panose="05000000000000000000" pitchFamily="2" charset="2"/>
                  </a:rPr>
                  <a:t></a:t>
                </a:r>
                <a:r>
                  <a:rPr lang="zh-CN" altLang="en-US" sz="2000" b="1" dirty="0">
                    <a:solidFill>
                      <a:srgbClr val="202122"/>
                    </a:solidFill>
                    <a:ea typeface="+mn-lt"/>
                    <a:cs typeface="+mn-lt"/>
                    <a:sym typeface="Wingdings" panose="05000000000000000000" pitchFamily="2" charset="2"/>
                  </a:rPr>
                  <a:t>实验方法</a:t>
                </a:r>
                <a:endParaRPr lang="en-US" altLang="zh-CN" sz="2000" dirty="0">
                  <a:ea typeface="+mn-lt"/>
                  <a:cs typeface="+mn-lt"/>
                  <a:sym typeface="Wingdings" panose="05000000000000000000" pitchFamily="2" charset="2"/>
                </a:endParaRPr>
              </a:p>
              <a:p>
                <a:pPr marL="800100" lvl="1" indent="-342900">
                  <a:lnSpc>
                    <a:spcPct val="150000"/>
                  </a:lnSpc>
                  <a:buFont typeface="Wingdings" panose="05000000000000000000" pitchFamily="2" charset="2"/>
                  <a:buChar char="ü"/>
                </a:pPr>
                <a14:m>
                  <m:oMath xmlns:m="http://schemas.openxmlformats.org/officeDocument/2006/math">
                    <m:sSup>
                      <m:sSupPr>
                        <m:ctrlPr>
                          <a:rPr lang="en-US" altLang="zh-CN" dirty="0">
                            <a:latin typeface="Cambria Math" panose="02040503050406030204" charset="0"/>
                            <a:ea typeface="+mn-lt"/>
                            <a:cs typeface="Cambria Math" panose="02040503050406030204" charset="0"/>
                            <a:sym typeface="Wingdings" panose="05000000000000000000" pitchFamily="2" charset="2"/>
                          </a:rPr>
                        </m:ctrlPr>
                      </m:sSupPr>
                      <m:e>
                        <m:r>
                          <m:rPr>
                            <m:sty m:val="p"/>
                          </m:rPr>
                          <a:rPr lang="en-US" altLang="zh-CN" dirty="0">
                            <a:latin typeface="Cambria Math" panose="02040503050406030204" charset="0"/>
                            <a:ea typeface="+mn-lt"/>
                            <a:cs typeface="Cambria Math" panose="02040503050406030204" charset="0"/>
                            <a:sym typeface="Wingdings" panose="05000000000000000000" pitchFamily="2" charset="2"/>
                          </a:rPr>
                          <m:t>Ar</m:t>
                        </m:r>
                      </m:e>
                      <m:sup>
                        <m:r>
                          <a:rPr lang="en-US" altLang="zh-CN" dirty="0">
                            <a:latin typeface="Cambria Math" panose="02040503050406030204" charset="0"/>
                            <a:ea typeface="MS Mincho" charset="0"/>
                            <a:cs typeface="Cambria Math" panose="02040503050406030204" charset="0"/>
                            <a:sym typeface="Wingdings" panose="05000000000000000000" pitchFamily="2" charset="2"/>
                          </a:rPr>
                          <m:t>+</m:t>
                        </m:r>
                      </m:sup>
                    </m:sSup>
                  </m:oMath>
                </a14:m>
                <a:r>
                  <a:rPr lang="zh-CN" altLang="en-US" dirty="0">
                    <a:ea typeface="+mn-lt"/>
                    <a:cs typeface="+mn-lt"/>
                    <a:sym typeface="Wingdings" panose="05000000000000000000" pitchFamily="2" charset="2"/>
                  </a:rPr>
                  <a:t>溅射</a:t>
                </a:r>
                <a:endParaRPr lang="en-US" altLang="zh-CN" dirty="0">
                  <a:ea typeface="+mn-lt"/>
                  <a:cs typeface="+mn-lt"/>
                  <a:sym typeface="Wingdings" panose="05000000000000000000" pitchFamily="2" charset="2"/>
                </a:endParaRPr>
              </a:p>
              <a:p>
                <a:pPr marL="800100" lvl="1" indent="-342900">
                  <a:lnSpc>
                    <a:spcPct val="150000"/>
                  </a:lnSpc>
                  <a:buFont typeface="Wingdings" panose="05000000000000000000" pitchFamily="2" charset="2"/>
                  <a:buChar char="ü"/>
                </a:pPr>
                <a:r>
                  <a:rPr lang="en-US" altLang="zh-CN" b="0" i="0" dirty="0">
                    <a:solidFill>
                      <a:srgbClr val="202122"/>
                    </a:solidFill>
                    <a:effectLst/>
                    <a:ea typeface="+mn-lt"/>
                    <a:cs typeface="+mn-lt"/>
                  </a:rPr>
                  <a:t>XPS</a:t>
                </a:r>
                <a:r>
                  <a:rPr lang="zh-CN" altLang="en-US" b="0" i="0" dirty="0">
                    <a:solidFill>
                      <a:srgbClr val="202122"/>
                    </a:solidFill>
                    <a:effectLst/>
                    <a:ea typeface="+mn-lt"/>
                    <a:cs typeface="+mn-lt"/>
                  </a:rPr>
                  <a:t>表征</a:t>
                </a:r>
                <a:endParaRPr lang="en-US" altLang="zh-CN" b="0" i="0" dirty="0">
                  <a:solidFill>
                    <a:srgbClr val="202122"/>
                  </a:solidFill>
                  <a:effectLst/>
                  <a:ea typeface="+mn-lt"/>
                  <a:cs typeface="+mn-lt"/>
                </a:endParaRPr>
              </a:p>
              <a:p>
                <a:pPr marL="800100" lvl="1" indent="-342900">
                  <a:lnSpc>
                    <a:spcPct val="150000"/>
                  </a:lnSpc>
                  <a:buFont typeface="Wingdings" panose="05000000000000000000" pitchFamily="2" charset="2"/>
                  <a:buChar char="ü"/>
                </a:pPr>
                <a14:m>
                  <m:oMath xmlns:m="http://schemas.openxmlformats.org/officeDocument/2006/math">
                    <m:sSup>
                      <m:sSupPr>
                        <m:ctrlPr>
                          <a:rPr lang="en-US" altLang="zh-CN" dirty="0">
                            <a:latin typeface="Cambria Math" panose="02040503050406030204" charset="0"/>
                            <a:ea typeface="+mn-lt"/>
                            <a:cs typeface="Cambria Math" panose="02040503050406030204" charset="0"/>
                            <a:sym typeface="Wingdings" panose="05000000000000000000" pitchFamily="2" charset="2"/>
                          </a:rPr>
                        </m:ctrlPr>
                      </m:sSupPr>
                      <m:e>
                        <m:r>
                          <m:rPr>
                            <m:sty m:val="p"/>
                          </m:rPr>
                          <a:rPr lang="en-US" altLang="zh-CN" dirty="0">
                            <a:latin typeface="Cambria Math" panose="02040503050406030204" charset="0"/>
                            <a:ea typeface="+mn-lt"/>
                            <a:cs typeface="Cambria Math" panose="02040503050406030204" charset="0"/>
                            <a:sym typeface="Wingdings" panose="05000000000000000000" pitchFamily="2" charset="2"/>
                          </a:rPr>
                          <m:t>Ar</m:t>
                        </m:r>
                      </m:e>
                      <m:sup>
                        <m:r>
                          <a:rPr lang="en-US" altLang="zh-CN" dirty="0">
                            <a:latin typeface="Cambria Math" panose="02040503050406030204" charset="0"/>
                            <a:ea typeface="+mn-lt"/>
                            <a:cs typeface="Cambria Math" panose="02040503050406030204" charset="0"/>
                            <a:sym typeface="Wingdings" panose="05000000000000000000" pitchFamily="2" charset="2"/>
                          </a:rPr>
                          <m:t>+</m:t>
                        </m:r>
                      </m:sup>
                    </m:sSup>
                    <m:r>
                      <a:rPr lang="zh-CN" altLang="en-US" dirty="0">
                        <a:latin typeface="Cambria Math" panose="02040503050406030204" charset="0"/>
                        <a:ea typeface="+mn-lt"/>
                        <a:cs typeface="Cambria Math" panose="02040503050406030204" charset="0"/>
                        <a:sym typeface="Wingdings" panose="05000000000000000000" pitchFamily="2" charset="2"/>
                      </a:rPr>
                      <m:t>溅射</m:t>
                    </m:r>
                  </m:oMath>
                </a14:m>
                <a:endParaRPr lang="zh-CN" altLang="en-US" dirty="0">
                  <a:latin typeface="Cambria Math" panose="02040503050406030204" charset="0"/>
                  <a:ea typeface="+mn-lt"/>
                  <a:cs typeface="Cambria Math" panose="02040503050406030204" charset="0"/>
                  <a:sym typeface="Wingdings" panose="05000000000000000000" pitchFamily="2" charset="2"/>
                </a:endParaRPr>
              </a:p>
            </p:txBody>
          </p:sp>
        </mc:Choice>
        <mc:Fallback>
          <p:sp>
            <p:nvSpPr>
              <p:cNvPr id="32" name="文本框 31"/>
              <p:cNvSpPr txBox="1">
                <a:spLocks noRot="1" noChangeAspect="1" noMove="1" noResize="1" noEditPoints="1" noAdjustHandles="1" noChangeArrowheads="1" noChangeShapeType="1" noTextEdit="1"/>
              </p:cNvSpPr>
              <p:nvPr/>
            </p:nvSpPr>
            <p:spPr>
              <a:xfrm>
                <a:off x="4679498" y="863129"/>
                <a:ext cx="7220662" cy="1800860"/>
              </a:xfrm>
              <a:prstGeom prst="rect">
                <a:avLst/>
              </a:prstGeom>
              <a:blipFill rotWithShape="1">
                <a:blip r:embed="rId1"/>
                <a:stretch>
                  <a:fillRect l="-3" t="-9" r="4" b="9"/>
                </a:stretch>
              </a:blipFill>
            </p:spPr>
            <p:txBody>
              <a:bodyPr/>
              <a:lstStyle/>
              <a:p>
                <a:r>
                  <a:rPr lang="zh-CN" altLang="en-US">
                    <a:noFill/>
                  </a:rPr>
                  <a:t> </a:t>
                </a:r>
              </a:p>
            </p:txBody>
          </p:sp>
        </mc:Fallback>
      </mc:AlternateContent>
      <p:sp>
        <p:nvSpPr>
          <p:cNvPr id="11" name="文本框 10"/>
          <p:cNvSpPr txBox="1"/>
          <p:nvPr/>
        </p:nvSpPr>
        <p:spPr>
          <a:xfrm>
            <a:off x="4679498" y="2877694"/>
            <a:ext cx="7220662" cy="1799590"/>
          </a:xfrm>
          <a:prstGeom prst="rect">
            <a:avLst/>
          </a:prstGeom>
          <a:noFill/>
        </p:spPr>
        <p:txBody>
          <a:bodyPr wrap="square">
            <a:spAutoFit/>
          </a:bodyPr>
          <a:lstStyle/>
          <a:p>
            <a:pPr>
              <a:lnSpc>
                <a:spcPct val="150000"/>
              </a:lnSpc>
            </a:pPr>
            <a:r>
              <a:rPr lang="en-US" altLang="zh-CN" dirty="0">
                <a:ea typeface="+mn-lt"/>
                <a:cs typeface="+mn-lt"/>
                <a:sym typeface="Wingdings" panose="05000000000000000000" pitchFamily="2" charset="2"/>
              </a:rPr>
              <a:t> </a:t>
            </a:r>
            <a:r>
              <a:rPr lang="zh-CN" altLang="en-US" sz="2000" b="1" dirty="0">
                <a:ea typeface="+mn-lt"/>
                <a:cs typeface="+mn-lt"/>
                <a:sym typeface="Wingdings" panose="05000000000000000000" pitchFamily="2" charset="2"/>
              </a:rPr>
              <a:t>注意事项</a:t>
            </a:r>
            <a:endParaRPr lang="en-US" altLang="zh-CN" b="1" dirty="0">
              <a:ea typeface="+mn-lt"/>
              <a:cs typeface="+mn-lt"/>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b="0" i="0" dirty="0">
                <a:solidFill>
                  <a:srgbClr val="202122"/>
                </a:solidFill>
                <a:effectLst/>
                <a:ea typeface="+mn-lt"/>
                <a:cs typeface="+mn-lt"/>
              </a:rPr>
              <a:t>要事先对溅射率进行标定</a:t>
            </a:r>
            <a:endParaRPr lang="en-US" altLang="zh-CN" dirty="0">
              <a:ea typeface="+mn-lt"/>
              <a:cs typeface="+mn-lt"/>
              <a:sym typeface="Wingdings" panose="05000000000000000000" pitchFamily="2" charset="2"/>
            </a:endParaRPr>
          </a:p>
          <a:p>
            <a:pPr marL="800100" lvl="1" indent="-342900">
              <a:lnSpc>
                <a:spcPct val="150000"/>
              </a:lnSpc>
              <a:buFont typeface="Wingdings" panose="05000000000000000000" pitchFamily="2" charset="2"/>
              <a:buChar char="ü"/>
            </a:pPr>
            <a:r>
              <a:rPr lang="zh-CN" altLang="en-US" b="0" i="0" dirty="0">
                <a:solidFill>
                  <a:srgbClr val="202122"/>
                </a:solidFill>
                <a:effectLst/>
                <a:ea typeface="+mn-lt"/>
                <a:cs typeface="+mn-lt"/>
              </a:rPr>
              <a:t>利用谱峰面积来表示元素浓度</a:t>
            </a:r>
            <a:endParaRPr lang="en-US" altLang="zh-CN" b="0" i="0" dirty="0">
              <a:solidFill>
                <a:srgbClr val="202122"/>
              </a:solidFill>
              <a:effectLst/>
              <a:ea typeface="+mn-lt"/>
              <a:cs typeface="+mn-lt"/>
            </a:endParaRPr>
          </a:p>
          <a:p>
            <a:pPr marL="800100" lvl="1" indent="-342900">
              <a:lnSpc>
                <a:spcPct val="150000"/>
              </a:lnSpc>
              <a:buFont typeface="Wingdings" panose="05000000000000000000" pitchFamily="2" charset="2"/>
              <a:buChar char="ü"/>
            </a:pPr>
            <a:r>
              <a:rPr lang="zh-CN" altLang="en-US" dirty="0">
                <a:solidFill>
                  <a:srgbClr val="202122"/>
                </a:solidFill>
                <a:ea typeface="+mn-lt"/>
                <a:cs typeface="+mn-lt"/>
                <a:sym typeface="Wingdings" panose="05000000000000000000" pitchFamily="2" charset="2"/>
              </a:rPr>
              <a:t>样品</a:t>
            </a:r>
            <a:r>
              <a:rPr lang="zh-CN" altLang="en-US" dirty="0">
                <a:solidFill>
                  <a:srgbClr val="202122"/>
                </a:solidFill>
                <a:ea typeface="+mn-lt"/>
                <a:cs typeface="+mn-lt"/>
                <a:sym typeface="Wingdings" panose="05000000000000000000" pitchFamily="2" charset="2"/>
              </a:rPr>
              <a:t>旋转</a:t>
            </a:r>
            <a:endParaRPr lang="zh-CN" altLang="en-US" dirty="0">
              <a:solidFill>
                <a:srgbClr val="202122"/>
              </a:solidFill>
              <a:ea typeface="+mn-lt"/>
              <a:cs typeface="+mn-lt"/>
              <a:sym typeface="Wingdings" panose="05000000000000000000" pitchFamily="2" charset="2"/>
            </a:endParaRPr>
          </a:p>
        </p:txBody>
      </p:sp>
      <p:sp>
        <p:nvSpPr>
          <p:cNvPr id="13" name="文本框 12"/>
          <p:cNvSpPr txBox="1"/>
          <p:nvPr/>
        </p:nvSpPr>
        <p:spPr>
          <a:xfrm>
            <a:off x="4679498" y="4638038"/>
            <a:ext cx="7220662" cy="506934"/>
          </a:xfrm>
          <a:prstGeom prst="rect">
            <a:avLst/>
          </a:prstGeom>
          <a:noFill/>
        </p:spPr>
        <p:txBody>
          <a:bodyPr wrap="square">
            <a:spAutoFit/>
          </a:bodyPr>
          <a:lstStyle/>
          <a:p>
            <a:pPr>
              <a:lnSpc>
                <a:spcPct val="150000"/>
              </a:lnSpc>
            </a:pPr>
            <a:r>
              <a:rPr lang="en-US" altLang="zh-CN" dirty="0">
                <a:latin typeface="+mn-ea"/>
                <a:cs typeface="Times New Roman" panose="02020603050405020304" pitchFamily="18" charset="0"/>
                <a:sym typeface="Wingdings" panose="05000000000000000000" pitchFamily="2" charset="2"/>
              </a:rPr>
              <a:t> </a:t>
            </a:r>
            <a:r>
              <a:rPr lang="zh-CN" altLang="en-US" sz="2000" b="1">
                <a:latin typeface="CMR10"/>
                <a:cs typeface="Times New Roman" panose="02020603050405020304" pitchFamily="18" charset="0"/>
                <a:sym typeface="Wingdings" panose="05000000000000000000" pitchFamily="2" charset="2"/>
              </a:rPr>
              <a:t>经费预算</a:t>
            </a:r>
            <a:endParaRPr lang="zh-CN" altLang="en-US" sz="2000" b="1" dirty="0">
              <a:latin typeface="CMR10"/>
              <a:cs typeface="Times New Roman" panose="02020603050405020304" pitchFamily="18" charset="0"/>
              <a:sym typeface="Wingdings" panose="05000000000000000000" pitchFamily="2" charset="2"/>
            </a:endParaRPr>
          </a:p>
        </p:txBody>
      </p:sp>
      <p:sp>
        <p:nvSpPr>
          <p:cNvPr id="6" name="左弧形箭头 5"/>
          <p:cNvSpPr/>
          <p:nvPr/>
        </p:nvSpPr>
        <p:spPr>
          <a:xfrm rot="10800000">
            <a:off x="6623050" y="1567180"/>
            <a:ext cx="1356995" cy="779145"/>
          </a:xfrm>
          <a:prstGeom prst="curved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pic>
        <p:nvPicPr>
          <p:cNvPr id="7" name="图片 6" descr="v2-9e1381defee327aec20d1f65ff74fa91_1440w"/>
          <p:cNvPicPr>
            <a:picLocks noChangeAspect="1"/>
          </p:cNvPicPr>
          <p:nvPr/>
        </p:nvPicPr>
        <p:blipFill>
          <a:blip r:embed="rId2"/>
          <a:stretch>
            <a:fillRect/>
          </a:stretch>
        </p:blipFill>
        <p:spPr>
          <a:xfrm>
            <a:off x="443230" y="4064635"/>
            <a:ext cx="4219760" cy="1800000"/>
          </a:xfrm>
          <a:prstGeom prst="rect">
            <a:avLst/>
          </a:prstGeom>
        </p:spPr>
      </p:pic>
      <p:pic>
        <p:nvPicPr>
          <p:cNvPr id="4" name="图片 3"/>
          <p:cNvPicPr>
            <a:picLocks noChangeAspect="1"/>
          </p:cNvPicPr>
          <p:nvPr/>
        </p:nvPicPr>
        <p:blipFill>
          <a:blip r:embed="rId3"/>
          <a:stretch>
            <a:fillRect/>
          </a:stretch>
        </p:blipFill>
        <p:spPr>
          <a:xfrm>
            <a:off x="368935" y="968375"/>
            <a:ext cx="4070350" cy="2673350"/>
          </a:xfrm>
          <a:prstGeom prst="rect">
            <a:avLst/>
          </a:prstGeom>
        </p:spPr>
      </p:pic>
      <p:sp>
        <p:nvSpPr>
          <p:cNvPr id="12" name="TextBox 11"/>
          <p:cNvSpPr txBox="1"/>
          <p:nvPr/>
        </p:nvSpPr>
        <p:spPr>
          <a:xfrm>
            <a:off x="4679315" y="5208785"/>
            <a:ext cx="6096000" cy="1337945"/>
          </a:xfrm>
          <a:prstGeom prst="rect">
            <a:avLst/>
          </a:prstGeom>
          <a:noFill/>
        </p:spPr>
        <p:txBody>
          <a:bodyPr wrap="square">
            <a:spAutoFit/>
          </a:bodyPr>
          <a:p>
            <a:pPr marL="800100" lvl="1" indent="-342900">
              <a:lnSpc>
                <a:spcPct val="150000"/>
              </a:lnSpc>
              <a:buFont typeface="Wingdings" panose="05000000000000000000" pitchFamily="2" charset="2"/>
              <a:buChar char="ü"/>
            </a:pPr>
            <a:r>
              <a:rPr lang="en-US" altLang="zh-CN" dirty="0">
                <a:latin typeface="+mn-ea"/>
                <a:cs typeface="Times New Roman" panose="02020603050405020304" pitchFamily="18" charset="0"/>
                <a:sym typeface="Wingdings" panose="05000000000000000000" pitchFamily="2" charset="2"/>
              </a:rPr>
              <a:t>X</a:t>
            </a:r>
            <a:r>
              <a:rPr lang="zh-CN" altLang="en-US" dirty="0">
                <a:latin typeface="+mn-ea"/>
                <a:cs typeface="Times New Roman" panose="02020603050405020304" pitchFamily="18" charset="0"/>
                <a:sym typeface="Wingdings" panose="05000000000000000000" pitchFamily="2" charset="2"/>
              </a:rPr>
              <a:t>射线光电子能谱仪：</a:t>
            </a:r>
            <a:r>
              <a:rPr lang="en-US" altLang="zh-CN" dirty="0">
                <a:latin typeface="+mn-ea"/>
                <a:cs typeface="Times New Roman" panose="02020603050405020304" pitchFamily="18" charset="0"/>
                <a:sym typeface="Wingdings" panose="05000000000000000000" pitchFamily="2" charset="2"/>
              </a:rPr>
              <a:t>400/</a:t>
            </a:r>
            <a:r>
              <a:rPr lang="zh-CN" altLang="en-US" dirty="0">
                <a:latin typeface="+mn-ea"/>
                <a:cs typeface="Times New Roman" panose="02020603050405020304" pitchFamily="18" charset="0"/>
                <a:sym typeface="Wingdings" panose="05000000000000000000" pitchFamily="2" charset="2"/>
              </a:rPr>
              <a:t>一般样品</a:t>
            </a:r>
            <a:r>
              <a:rPr lang="en-US" altLang="zh-CN" dirty="0">
                <a:latin typeface="+mn-ea"/>
                <a:cs typeface="Times New Roman" panose="02020603050405020304" pitchFamily="18" charset="0"/>
                <a:sym typeface="Wingdings" panose="05000000000000000000" pitchFamily="2" charset="2"/>
              </a:rPr>
              <a:t> or </a:t>
            </a:r>
            <a:r>
              <a:rPr lang="zh-CN" altLang="en-US" dirty="0">
                <a:latin typeface="+mn-ea"/>
                <a:cs typeface="Times New Roman" panose="02020603050405020304" pitchFamily="18" charset="0"/>
                <a:sym typeface="Wingdings" panose="05000000000000000000" pitchFamily="2" charset="2"/>
              </a:rPr>
              <a:t>小时</a:t>
            </a:r>
            <a:endParaRPr lang="en-US" altLang="zh-CN" dirty="0">
              <a:latin typeface="+mn-ea"/>
              <a:cs typeface="Times New Roman" panose="02020603050405020304" pitchFamily="18" charset="0"/>
              <a:sym typeface="Wingdings" panose="05000000000000000000" pitchFamily="2" charset="2"/>
            </a:endParaRPr>
          </a:p>
          <a:p>
            <a:pPr lvl="1">
              <a:lnSpc>
                <a:spcPct val="150000"/>
              </a:lnSpc>
            </a:pPr>
            <a:r>
              <a:rPr lang="en-US" altLang="zh-CN" dirty="0">
                <a:solidFill>
                  <a:srgbClr val="202122"/>
                </a:solidFill>
                <a:latin typeface="+mn-ea"/>
                <a:cs typeface="Times New Roman" panose="02020603050405020304" pitchFamily="18" charset="0"/>
                <a:sym typeface="Wingdings" panose="05000000000000000000" pitchFamily="2" charset="2"/>
              </a:rPr>
              <a:t>     (</a:t>
            </a:r>
            <a:r>
              <a:rPr lang="en-US" altLang="zh-CN" dirty="0">
                <a:solidFill>
                  <a:srgbClr val="202122"/>
                </a:solidFill>
                <a:latin typeface="Arial" panose="020B0604020202020204" pitchFamily="34" charset="0"/>
                <a:cs typeface="Times New Roman" panose="02020603050405020304" pitchFamily="18" charset="0"/>
                <a:sym typeface="Wingdings" panose="05000000000000000000" pitchFamily="2" charset="2"/>
              </a:rPr>
              <a:t>*</a:t>
            </a:r>
            <a:r>
              <a:rPr lang="zh-CN" altLang="en-US" dirty="0">
                <a:solidFill>
                  <a:srgbClr val="202122"/>
                </a:solidFill>
                <a:latin typeface="Arial" panose="020B0604020202020204" pitchFamily="34" charset="0"/>
                <a:cs typeface="Times New Roman" panose="02020603050405020304" pitchFamily="18" charset="0"/>
                <a:sym typeface="Wingdings" panose="05000000000000000000" pitchFamily="2" charset="2"/>
              </a:rPr>
              <a:t>参考北京大学大型仪器共享管理平台收费标准）</a:t>
            </a:r>
            <a:endParaRPr lang="en-US" altLang="zh-CN" dirty="0">
              <a:latin typeface="CMR10"/>
              <a:cs typeface="Times New Roman" panose="02020603050405020304" pitchFamily="18" charset="0"/>
              <a:sym typeface="Wingdings" panose="05000000000000000000" pitchFamily="2" charset="2"/>
            </a:endParaRPr>
          </a:p>
          <a:p>
            <a:pPr marL="800100" lvl="1" indent="-342900">
              <a:lnSpc>
                <a:spcPct val="150000"/>
              </a:lnSpc>
              <a:buFont typeface="Wingdings" panose="05000000000000000000" pitchFamily="2" charset="2"/>
              <a:buChar char="ü"/>
            </a:pPr>
            <a:endParaRPr lang="en-US" altLang="zh-CN" dirty="0">
              <a:latin typeface="+mn-ea"/>
              <a:cs typeface="Times New Roman" panose="02020603050405020304" pitchFamily="18" charset="0"/>
              <a:sym typeface="Wingdings" panose="05000000000000000000" pitchFamily="2" charset="2"/>
            </a:endParaRPr>
          </a:p>
        </p:txBody>
      </p:sp>
    </p:spTree>
  </p:cSld>
  <p:clrMapOvr>
    <a:masterClrMapping/>
  </p:clrMapOvr>
</p:sld>
</file>

<file path=ppt/theme/theme1.xml><?xml version="1.0" encoding="utf-8"?>
<a:theme xmlns:a="http://schemas.openxmlformats.org/drawingml/2006/main" name="Office 主题​​">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2888</Words>
  <Application>WPS 演示</Application>
  <PresentationFormat>宽屏</PresentationFormat>
  <Paragraphs>226</Paragraphs>
  <Slides>12</Slides>
  <Notes>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宋体</vt:lpstr>
      <vt:lpstr>Wingdings</vt:lpstr>
      <vt:lpstr>Arial</vt:lpstr>
      <vt:lpstr>微软雅黑</vt:lpstr>
      <vt:lpstr>Cambria Math</vt:lpstr>
      <vt:lpstr>MS Mincho</vt:lpstr>
      <vt:lpstr>Segoe Print</vt:lpstr>
      <vt:lpstr>Times New Roman</vt:lpstr>
      <vt:lpstr>CMR10</vt:lpstr>
      <vt:lpstr>等线</vt:lpstr>
      <vt:lpstr>Arial Unicode MS</vt:lpstr>
      <vt:lpstr>等线 Light</vt:lpstr>
      <vt:lpstr>Calibri</vt:lpstr>
      <vt:lpstr>Helvetica Neue</vt:lpstr>
      <vt:lpstr>Office 主题​​</vt:lpstr>
      <vt:lpstr>PowerPoint 演示文稿</vt:lpstr>
      <vt:lpstr>TiN的基本特性</vt:lpstr>
      <vt:lpstr>TiN的表征</vt:lpstr>
      <vt:lpstr>SEM表征表面形貌</vt:lpstr>
      <vt:lpstr>SEM表征表面形貌</vt:lpstr>
      <vt:lpstr>AFM表征表面形貌</vt:lpstr>
      <vt:lpstr>AFM表征表面形貌</vt:lpstr>
      <vt:lpstr>XPS表征化学状态</vt:lpstr>
      <vt:lpstr>XPS表征成分</vt:lpstr>
      <vt:lpstr>MFM表征磁性材料</vt:lpstr>
      <vt:lpstr>MFM表征磁性材料</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MFM表征磁性材料</dc:title>
  <dc:creator>Lu Haoran</dc:creator>
  <cp:lastModifiedBy>呐.</cp:lastModifiedBy>
  <cp:revision>9</cp:revision>
  <dcterms:created xsi:type="dcterms:W3CDTF">2022-04-09T15:25:00Z</dcterms:created>
  <dcterms:modified xsi:type="dcterms:W3CDTF">2022-04-13T03:40:17Z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E2FE0CFF0ECE4493A0B2C54D56708B34</vt:lpwstr>
  </property>
  <property fmtid="{D5CDD505-2E9C-101B-9397-08002B2CF9AE}" pid="3" name="KSOProductBuildVer">
    <vt:lpwstr>2052-11.1.0.11365</vt:lpwstr>
  </property>
</Properties>
</file>